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75" r:id="rId3"/>
    <p:sldId id="260" r:id="rId4"/>
    <p:sldId id="277" r:id="rId5"/>
    <p:sldId id="278" r:id="rId6"/>
    <p:sldId id="279" r:id="rId7"/>
    <p:sldId id="280" r:id="rId8"/>
    <p:sldId id="281" r:id="rId9"/>
    <p:sldId id="282" r:id="rId10"/>
    <p:sldId id="283" r:id="rId11"/>
    <p:sldId id="284" r:id="rId12"/>
    <p:sldId id="285" r:id="rId13"/>
    <p:sldId id="286" r:id="rId14"/>
    <p:sldId id="288" r:id="rId15"/>
    <p:sldId id="292" r:id="rId16"/>
    <p:sldId id="301" r:id="rId17"/>
    <p:sldId id="302" r:id="rId18"/>
    <p:sldId id="303" r:id="rId19"/>
    <p:sldId id="305" r:id="rId20"/>
    <p:sldId id="306" r:id="rId21"/>
    <p:sldId id="291" r:id="rId22"/>
    <p:sldId id="307" r:id="rId23"/>
    <p:sldId id="308" r:id="rId24"/>
    <p:sldId id="298" r:id="rId25"/>
    <p:sldId id="309" r:id="rId26"/>
    <p:sldId id="310" r:id="rId27"/>
    <p:sldId id="311" r:id="rId28"/>
    <p:sldId id="326" r:id="rId29"/>
    <p:sldId id="312" r:id="rId30"/>
    <p:sldId id="322" r:id="rId31"/>
    <p:sldId id="323" r:id="rId32"/>
    <p:sldId id="324" r:id="rId33"/>
    <p:sldId id="317" r:id="rId3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Hegarty, Diarmuid" initials="OD" lastIdx="26" clrIdx="0">
    <p:extLst>
      <p:ext uri="{19B8F6BF-5375-455C-9EA6-DF929625EA0E}">
        <p15:presenceInfo xmlns:p15="http://schemas.microsoft.com/office/powerpoint/2012/main" userId="S-1-5-21-3433895173-654693979-982567282-16887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DD931"/>
    <a:srgbClr val="84A639"/>
    <a:srgbClr val="7DA03A"/>
    <a:srgbClr val="003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00" autoAdjust="0"/>
    <p:restoredTop sz="94660"/>
  </p:normalViewPr>
  <p:slideViewPr>
    <p:cSldViewPr snapToGrid="0">
      <p:cViewPr varScale="1">
        <p:scale>
          <a:sx n="116" d="100"/>
          <a:sy n="116" d="100"/>
        </p:scale>
        <p:origin x="33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B48530A-8375-4848-8C2A-B251A802F50F}" type="datetimeFigureOut">
              <a:rPr lang="en-IE" smtClean="0"/>
              <a:t>30/01/2020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7967FE7-870F-496C-8FD2-6F349E9EAD31}" type="slidenum">
              <a:rPr lang="en-IE" smtClean="0"/>
              <a:t>‹#›</a:t>
            </a:fld>
            <a:endParaRPr lang="en-IE"/>
          </a:p>
        </p:txBody>
      </p:sp>
    </p:spTree>
    <p:extLst>
      <p:ext uri="{BB962C8B-B14F-4D97-AF65-F5344CB8AC3E}">
        <p14:creationId xmlns:p14="http://schemas.microsoft.com/office/powerpoint/2010/main" val="1055945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48530A-8375-4848-8C2A-B251A802F50F}" type="datetimeFigureOut">
              <a:rPr lang="en-IE" smtClean="0"/>
              <a:t>30/01/2020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7967FE7-870F-496C-8FD2-6F349E9EAD31}" type="slidenum">
              <a:rPr lang="en-IE" smtClean="0"/>
              <a:t>‹#›</a:t>
            </a:fld>
            <a:endParaRPr lang="en-IE"/>
          </a:p>
        </p:txBody>
      </p:sp>
    </p:spTree>
    <p:extLst>
      <p:ext uri="{BB962C8B-B14F-4D97-AF65-F5344CB8AC3E}">
        <p14:creationId xmlns:p14="http://schemas.microsoft.com/office/powerpoint/2010/main" val="75285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48530A-8375-4848-8C2A-B251A802F50F}" type="datetimeFigureOut">
              <a:rPr lang="en-IE" smtClean="0"/>
              <a:t>30/01/2020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7967FE7-870F-496C-8FD2-6F349E9EAD31}" type="slidenum">
              <a:rPr lang="en-IE" smtClean="0"/>
              <a:t>‹#›</a:t>
            </a:fld>
            <a:endParaRPr lang="en-IE"/>
          </a:p>
        </p:txBody>
      </p:sp>
    </p:spTree>
    <p:extLst>
      <p:ext uri="{BB962C8B-B14F-4D97-AF65-F5344CB8AC3E}">
        <p14:creationId xmlns:p14="http://schemas.microsoft.com/office/powerpoint/2010/main" val="1102863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48530A-8375-4848-8C2A-B251A802F50F}" type="datetimeFigureOut">
              <a:rPr lang="en-IE" smtClean="0"/>
              <a:t>30/01/2020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7967FE7-870F-496C-8FD2-6F349E9EAD31}" type="slidenum">
              <a:rPr lang="en-IE" smtClean="0"/>
              <a:t>‹#›</a:t>
            </a:fld>
            <a:endParaRPr lang="en-IE"/>
          </a:p>
        </p:txBody>
      </p:sp>
    </p:spTree>
    <p:extLst>
      <p:ext uri="{BB962C8B-B14F-4D97-AF65-F5344CB8AC3E}">
        <p14:creationId xmlns:p14="http://schemas.microsoft.com/office/powerpoint/2010/main" val="20199091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48530A-8375-4848-8C2A-B251A802F50F}" type="datetimeFigureOut">
              <a:rPr lang="en-IE" smtClean="0"/>
              <a:t>30/01/2020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7967FE7-870F-496C-8FD2-6F349E9EAD31}" type="slidenum">
              <a:rPr lang="en-IE" smtClean="0"/>
              <a:t>‹#›</a:t>
            </a:fld>
            <a:endParaRPr lang="en-IE"/>
          </a:p>
        </p:txBody>
      </p:sp>
    </p:spTree>
    <p:extLst>
      <p:ext uri="{BB962C8B-B14F-4D97-AF65-F5344CB8AC3E}">
        <p14:creationId xmlns:p14="http://schemas.microsoft.com/office/powerpoint/2010/main" val="3151017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48530A-8375-4848-8C2A-B251A802F50F}" type="datetimeFigureOut">
              <a:rPr lang="en-IE" smtClean="0"/>
              <a:t>30/01/2020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7967FE7-870F-496C-8FD2-6F349E9EAD31}" type="slidenum">
              <a:rPr lang="en-IE" smtClean="0"/>
              <a:t>‹#›</a:t>
            </a:fld>
            <a:endParaRPr lang="en-IE"/>
          </a:p>
        </p:txBody>
      </p:sp>
    </p:spTree>
    <p:extLst>
      <p:ext uri="{BB962C8B-B14F-4D97-AF65-F5344CB8AC3E}">
        <p14:creationId xmlns:p14="http://schemas.microsoft.com/office/powerpoint/2010/main" val="1612650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48530A-8375-4848-8C2A-B251A802F50F}" type="datetimeFigureOut">
              <a:rPr lang="en-IE" smtClean="0"/>
              <a:t>30/01/2020</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67967FE7-870F-496C-8FD2-6F349E9EAD31}" type="slidenum">
              <a:rPr lang="en-IE" smtClean="0"/>
              <a:t>‹#›</a:t>
            </a:fld>
            <a:endParaRPr lang="en-IE"/>
          </a:p>
        </p:txBody>
      </p:sp>
    </p:spTree>
    <p:extLst>
      <p:ext uri="{BB962C8B-B14F-4D97-AF65-F5344CB8AC3E}">
        <p14:creationId xmlns:p14="http://schemas.microsoft.com/office/powerpoint/2010/main" val="2953848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48530A-8375-4848-8C2A-B251A802F50F}" type="datetimeFigureOut">
              <a:rPr lang="en-IE" smtClean="0"/>
              <a:t>30/01/2020</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67967FE7-870F-496C-8FD2-6F349E9EAD31}" type="slidenum">
              <a:rPr lang="en-IE" smtClean="0"/>
              <a:t>‹#›</a:t>
            </a:fld>
            <a:endParaRPr lang="en-IE"/>
          </a:p>
        </p:txBody>
      </p:sp>
    </p:spTree>
    <p:extLst>
      <p:ext uri="{BB962C8B-B14F-4D97-AF65-F5344CB8AC3E}">
        <p14:creationId xmlns:p14="http://schemas.microsoft.com/office/powerpoint/2010/main" val="4116714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48530A-8375-4848-8C2A-B251A802F50F}" type="datetimeFigureOut">
              <a:rPr lang="en-IE" smtClean="0"/>
              <a:t>30/01/2020</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67967FE7-870F-496C-8FD2-6F349E9EAD31}" type="slidenum">
              <a:rPr lang="en-IE" smtClean="0"/>
              <a:t>‹#›</a:t>
            </a:fld>
            <a:endParaRPr lang="en-IE"/>
          </a:p>
        </p:txBody>
      </p:sp>
    </p:spTree>
    <p:extLst>
      <p:ext uri="{BB962C8B-B14F-4D97-AF65-F5344CB8AC3E}">
        <p14:creationId xmlns:p14="http://schemas.microsoft.com/office/powerpoint/2010/main" val="2697570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48530A-8375-4848-8C2A-B251A802F50F}" type="datetimeFigureOut">
              <a:rPr lang="en-IE" smtClean="0"/>
              <a:t>30/01/2020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7967FE7-870F-496C-8FD2-6F349E9EAD31}" type="slidenum">
              <a:rPr lang="en-IE" smtClean="0"/>
              <a:t>‹#›</a:t>
            </a:fld>
            <a:endParaRPr lang="en-IE"/>
          </a:p>
        </p:txBody>
      </p:sp>
    </p:spTree>
    <p:extLst>
      <p:ext uri="{BB962C8B-B14F-4D97-AF65-F5344CB8AC3E}">
        <p14:creationId xmlns:p14="http://schemas.microsoft.com/office/powerpoint/2010/main" val="2258590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48530A-8375-4848-8C2A-B251A802F50F}" type="datetimeFigureOut">
              <a:rPr lang="en-IE" smtClean="0"/>
              <a:t>30/01/2020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7967FE7-870F-496C-8FD2-6F349E9EAD31}" type="slidenum">
              <a:rPr lang="en-IE" smtClean="0"/>
              <a:t>‹#›</a:t>
            </a:fld>
            <a:endParaRPr lang="en-IE"/>
          </a:p>
        </p:txBody>
      </p:sp>
    </p:spTree>
    <p:extLst>
      <p:ext uri="{BB962C8B-B14F-4D97-AF65-F5344CB8AC3E}">
        <p14:creationId xmlns:p14="http://schemas.microsoft.com/office/powerpoint/2010/main" val="3436089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48530A-8375-4848-8C2A-B251A802F50F}" type="datetimeFigureOut">
              <a:rPr lang="en-IE" smtClean="0"/>
              <a:t>30/01/2020</a:t>
            </a:fld>
            <a:endParaRPr lang="en-I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967FE7-870F-496C-8FD2-6F349E9EAD31}" type="slidenum">
              <a:rPr lang="en-IE" smtClean="0"/>
              <a:t>‹#›</a:t>
            </a:fld>
            <a:endParaRPr lang="en-IE"/>
          </a:p>
        </p:txBody>
      </p:sp>
    </p:spTree>
    <p:extLst>
      <p:ext uri="{BB962C8B-B14F-4D97-AF65-F5344CB8AC3E}">
        <p14:creationId xmlns:p14="http://schemas.microsoft.com/office/powerpoint/2010/main" val="17656361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4.gif"/><Relationship Id="rId1" Type="http://schemas.openxmlformats.org/officeDocument/2006/relationships/slideLayout" Target="../slideLayouts/slideLayout2.xml"/><Relationship Id="rId6" Type="http://schemas.openxmlformats.org/officeDocument/2006/relationships/image" Target="../media/image17.gif"/><Relationship Id="rId5" Type="http://schemas.openxmlformats.org/officeDocument/2006/relationships/image" Target="../media/image16.gif"/><Relationship Id="rId4" Type="http://schemas.openxmlformats.org/officeDocument/2006/relationships/image" Target="../media/image15.gif"/></Relationships>
</file>

<file path=ppt/slides/_rels/slide16.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17.gif"/></Relationships>
</file>

<file path=ppt/slides/_rels/slide1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15.gif"/></Relationships>
</file>

<file path=ppt/slides/_rels/slide18.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16.gif"/></Relationships>
</file>

<file path=ppt/slides/_rels/slide19.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1.gi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1.gi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297" y="102973"/>
            <a:ext cx="8869405" cy="6652054"/>
          </a:xfrm>
          <a:prstGeom prst="rect">
            <a:avLst/>
          </a:prstGeom>
        </p:spPr>
      </p:pic>
    </p:spTree>
    <p:extLst>
      <p:ext uri="{BB962C8B-B14F-4D97-AF65-F5344CB8AC3E}">
        <p14:creationId xmlns:p14="http://schemas.microsoft.com/office/powerpoint/2010/main" val="299816153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552873"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Different types of living things</a:t>
            </a:r>
            <a:endParaRPr lang="en-IE" sz="2800" b="1" dirty="0">
              <a:solidFill>
                <a:prstClr val="black"/>
              </a:solidFill>
            </a:endParaRPr>
          </a:p>
        </p:txBody>
      </p:sp>
      <p:sp>
        <p:nvSpPr>
          <p:cNvPr id="6" name="TextBox 2"/>
          <p:cNvSpPr txBox="1"/>
          <p:nvPr/>
        </p:nvSpPr>
        <p:spPr>
          <a:xfrm>
            <a:off x="229661" y="967850"/>
            <a:ext cx="8552873" cy="40011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000" dirty="0">
                <a:solidFill>
                  <a:prstClr val="black"/>
                </a:solidFill>
              </a:rPr>
              <a:t>In general there are five major groups of living things, as shown </a:t>
            </a:r>
            <a:r>
              <a:rPr lang="en-US" sz="2000" dirty="0" smtClean="0">
                <a:solidFill>
                  <a:prstClr val="black"/>
                </a:solidFill>
              </a:rPr>
              <a:t>below:</a:t>
            </a:r>
          </a:p>
        </p:txBody>
      </p:sp>
      <p:graphicFrame>
        <p:nvGraphicFramePr>
          <p:cNvPr id="7" name="Table 6"/>
          <p:cNvGraphicFramePr>
            <a:graphicFrameLocks noGrp="1"/>
          </p:cNvGraphicFramePr>
          <p:nvPr>
            <p:extLst>
              <p:ext uri="{D42A27DB-BD31-4B8C-83A1-F6EECF244321}">
                <p14:modId xmlns:p14="http://schemas.microsoft.com/office/powerpoint/2010/main" val="1283497183"/>
              </p:ext>
            </p:extLst>
          </p:nvPr>
        </p:nvGraphicFramePr>
        <p:xfrm>
          <a:off x="468663" y="1891180"/>
          <a:ext cx="8206673" cy="2987040"/>
        </p:xfrm>
        <a:graphic>
          <a:graphicData uri="http://schemas.openxmlformats.org/drawingml/2006/table">
            <a:tbl>
              <a:tblPr firstRow="1" bandRow="1">
                <a:tableStyleId>{5C22544A-7EE6-4342-B048-85BDC9FD1C3A}</a:tableStyleId>
              </a:tblPr>
              <a:tblGrid>
                <a:gridCol w="2564781">
                  <a:extLst>
                    <a:ext uri="{9D8B030D-6E8A-4147-A177-3AD203B41FA5}">
                      <a16:colId xmlns:a16="http://schemas.microsoft.com/office/drawing/2014/main" xmlns="" val="20000"/>
                    </a:ext>
                  </a:extLst>
                </a:gridCol>
                <a:gridCol w="5641892">
                  <a:extLst>
                    <a:ext uri="{9D8B030D-6E8A-4147-A177-3AD203B41FA5}">
                      <a16:colId xmlns:a16="http://schemas.microsoft.com/office/drawing/2014/main" xmlns="" val="20001"/>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Group of living things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334C"/>
                    </a:solidFill>
                  </a:tcPr>
                </a:tc>
                <a:tc>
                  <a:txBody>
                    <a:bodyPr/>
                    <a:lstStyle/>
                    <a:p>
                      <a:r>
                        <a:rPr lang="en-US" sz="2000" dirty="0" smtClean="0"/>
                        <a:t>Examples</a:t>
                      </a: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334C"/>
                    </a:solidFill>
                  </a:tcPr>
                </a:tc>
                <a:extLst>
                  <a:ext uri="{0D108BD9-81ED-4DB2-BD59-A6C34878D82A}">
                    <a16:rowId xmlns:a16="http://schemas.microsoft.com/office/drawing/2014/main" xmlns="" val="10000"/>
                  </a:ext>
                </a:extLst>
              </a:tr>
              <a:tr h="370840">
                <a:tc>
                  <a:txBody>
                    <a:bodyPr/>
                    <a:lstStyle/>
                    <a:p>
                      <a:r>
                        <a:rPr lang="en-IE" sz="2000" b="1" dirty="0" smtClean="0"/>
                        <a:t>Bacteria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931"/>
                    </a:solidFill>
                  </a:tcPr>
                </a:tc>
                <a:tc>
                  <a:txBody>
                    <a:bodyPr/>
                    <a:lstStyle/>
                    <a:p>
                      <a:r>
                        <a:rPr lang="en-IE" sz="2000" dirty="0" smtClean="0"/>
                        <a:t>Tiny microscopic living things. Some cause disease, some cause decay, some are used to produce valuable substances</a:t>
                      </a: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370840">
                <a:tc>
                  <a:txBody>
                    <a:bodyPr/>
                    <a:lstStyle/>
                    <a:p>
                      <a:r>
                        <a:rPr lang="en-IE" sz="2000" b="1" dirty="0" smtClean="0"/>
                        <a:t>Fungi</a:t>
                      </a:r>
                      <a:endParaRPr lang="en-IE"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931"/>
                    </a:solidFill>
                  </a:tcPr>
                </a:tc>
                <a:tc>
                  <a:txBody>
                    <a:bodyPr/>
                    <a:lstStyle/>
                    <a:p>
                      <a:r>
                        <a:rPr lang="en-IE" sz="2000" dirty="0" smtClean="0"/>
                        <a:t>Mushrooms, moulds and yeast</a:t>
                      </a: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370840">
                <a:tc>
                  <a:txBody>
                    <a:bodyPr/>
                    <a:lstStyle/>
                    <a:p>
                      <a:r>
                        <a:rPr lang="en-IE" sz="2000" b="1" dirty="0" smtClean="0"/>
                        <a:t>Plants</a:t>
                      </a:r>
                      <a:endParaRPr lang="en-IE"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93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000" dirty="0" smtClean="0"/>
                        <a:t>Trees, grasses, flowers</a:t>
                      </a: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370840">
                <a:tc>
                  <a:txBody>
                    <a:bodyPr/>
                    <a:lstStyle/>
                    <a:p>
                      <a:r>
                        <a:rPr lang="en-IE" sz="2000" b="1" dirty="0" smtClean="0"/>
                        <a:t>Animals</a:t>
                      </a:r>
                      <a:endParaRPr lang="en-IE"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93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000" dirty="0" smtClean="0"/>
                        <a:t>Humans, fish, insects</a:t>
                      </a: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000" b="1" dirty="0" smtClean="0"/>
                        <a:t>Others (</a:t>
                      </a:r>
                      <a:r>
                        <a:rPr lang="en-IE" sz="2000" b="1" dirty="0" err="1" smtClean="0"/>
                        <a:t>Protists</a:t>
                      </a:r>
                      <a:r>
                        <a:rPr lang="en-IE" sz="2000" b="1" dirty="0" smtClean="0"/>
                        <a:t>)</a:t>
                      </a:r>
                      <a:endParaRPr lang="en-IE"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93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000" dirty="0" smtClean="0"/>
                        <a:t>Seaweeds, amoeba</a:t>
                      </a: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861724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552873"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Different types of living things</a:t>
            </a:r>
            <a:endParaRPr lang="en-IE" sz="2800" b="1" dirty="0">
              <a:solidFill>
                <a:prstClr val="black"/>
              </a:solidFill>
            </a:endParaRPr>
          </a:p>
        </p:txBody>
      </p:sp>
      <p:sp>
        <p:nvSpPr>
          <p:cNvPr id="6" name="TextBox 2"/>
          <p:cNvSpPr txBox="1"/>
          <p:nvPr/>
        </p:nvSpPr>
        <p:spPr>
          <a:xfrm>
            <a:off x="229661" y="967850"/>
            <a:ext cx="8831961" cy="1015663"/>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000" dirty="0">
                <a:solidFill>
                  <a:prstClr val="black"/>
                </a:solidFill>
              </a:rPr>
              <a:t>Each of the five groups </a:t>
            </a:r>
            <a:r>
              <a:rPr lang="en-US" sz="2000" dirty="0" smtClean="0">
                <a:solidFill>
                  <a:prstClr val="black"/>
                </a:solidFill>
              </a:rPr>
              <a:t>can </a:t>
            </a:r>
            <a:r>
              <a:rPr lang="en-US" sz="2000" dirty="0">
                <a:solidFill>
                  <a:prstClr val="black"/>
                </a:solidFill>
              </a:rPr>
              <a:t>be sub-divided </a:t>
            </a:r>
            <a:r>
              <a:rPr lang="en-US" sz="2000" dirty="0" smtClean="0">
                <a:solidFill>
                  <a:prstClr val="black"/>
                </a:solidFill>
              </a:rPr>
              <a:t>into many </a:t>
            </a:r>
            <a:r>
              <a:rPr lang="en-US" sz="2000" dirty="0">
                <a:solidFill>
                  <a:prstClr val="black"/>
                </a:solidFill>
              </a:rPr>
              <a:t>smaller </a:t>
            </a:r>
            <a:r>
              <a:rPr lang="en-US" sz="2000" dirty="0" smtClean="0">
                <a:solidFill>
                  <a:prstClr val="black"/>
                </a:solidFill>
              </a:rPr>
              <a:t>groupings. For </a:t>
            </a:r>
            <a:r>
              <a:rPr lang="en-US" sz="2000" dirty="0">
                <a:solidFill>
                  <a:prstClr val="black"/>
                </a:solidFill>
              </a:rPr>
              <a:t>example, animals can </a:t>
            </a:r>
            <a:r>
              <a:rPr lang="en-US" sz="2000" dirty="0" smtClean="0">
                <a:solidFill>
                  <a:prstClr val="black"/>
                </a:solidFill>
              </a:rPr>
              <a:t>be classified </a:t>
            </a:r>
            <a:r>
              <a:rPr lang="en-US" sz="2000" dirty="0">
                <a:solidFill>
                  <a:prstClr val="black"/>
                </a:solidFill>
              </a:rPr>
              <a:t>as</a:t>
            </a:r>
            <a:r>
              <a:rPr lang="en-US" sz="2000" dirty="0" smtClean="0">
                <a:solidFill>
                  <a:prstClr val="black"/>
                </a:solidFill>
              </a:rPr>
              <a:t>: </a:t>
            </a:r>
          </a:p>
          <a:p>
            <a:pPr marL="800100" lvl="1" indent="-342900">
              <a:buFont typeface="Courier New" panose="02070309020205020404" pitchFamily="49" charset="0"/>
              <a:buChar char="o"/>
            </a:pPr>
            <a:r>
              <a:rPr lang="en-US" sz="2000" b="1" dirty="0" smtClean="0">
                <a:solidFill>
                  <a:prstClr val="black"/>
                </a:solidFill>
              </a:rPr>
              <a:t>Vertebrates </a:t>
            </a:r>
            <a:r>
              <a:rPr lang="en-US" sz="2000" b="1" dirty="0">
                <a:solidFill>
                  <a:prstClr val="black"/>
                </a:solidFill>
              </a:rPr>
              <a:t>‒ animals that </a:t>
            </a:r>
            <a:r>
              <a:rPr lang="en-US" sz="2000" b="1" dirty="0" smtClean="0">
                <a:solidFill>
                  <a:prstClr val="black"/>
                </a:solidFill>
              </a:rPr>
              <a:t>have backbones </a:t>
            </a:r>
            <a:r>
              <a:rPr lang="en-US" sz="2000" dirty="0" smtClean="0">
                <a:solidFill>
                  <a:prstClr val="black"/>
                </a:solidFill>
              </a:rPr>
              <a:t>(e.g. horse, seagull, frog, snake)</a:t>
            </a:r>
            <a:endParaRPr lang="en-US" sz="2000" dirty="0">
              <a:solidFill>
                <a:prstClr val="black"/>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58871" y="1983513"/>
            <a:ext cx="5226258" cy="4424051"/>
          </a:xfrm>
          <a:prstGeom prst="rect">
            <a:avLst/>
          </a:prstGeom>
        </p:spPr>
      </p:pic>
    </p:spTree>
    <p:extLst>
      <p:ext uri="{BB962C8B-B14F-4D97-AF65-F5344CB8AC3E}">
        <p14:creationId xmlns:p14="http://schemas.microsoft.com/office/powerpoint/2010/main" val="4279429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additive="base">
                                        <p:cTn id="12"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552873"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Different types of living things</a:t>
            </a:r>
            <a:endParaRPr lang="en-IE" sz="2800" b="1" dirty="0">
              <a:solidFill>
                <a:prstClr val="black"/>
              </a:solidFill>
            </a:endParaRPr>
          </a:p>
        </p:txBody>
      </p:sp>
      <p:sp>
        <p:nvSpPr>
          <p:cNvPr id="6" name="TextBox 2"/>
          <p:cNvSpPr txBox="1"/>
          <p:nvPr/>
        </p:nvSpPr>
        <p:spPr>
          <a:xfrm>
            <a:off x="229661" y="967850"/>
            <a:ext cx="8552873" cy="132343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000" dirty="0">
                <a:solidFill>
                  <a:prstClr val="black"/>
                </a:solidFill>
              </a:rPr>
              <a:t>Each of the five groups </a:t>
            </a:r>
            <a:r>
              <a:rPr lang="en-US" sz="2000" dirty="0" smtClean="0">
                <a:solidFill>
                  <a:prstClr val="black"/>
                </a:solidFill>
              </a:rPr>
              <a:t>can </a:t>
            </a:r>
            <a:r>
              <a:rPr lang="en-US" sz="2000" dirty="0">
                <a:solidFill>
                  <a:prstClr val="black"/>
                </a:solidFill>
              </a:rPr>
              <a:t>be sub-divided </a:t>
            </a:r>
            <a:r>
              <a:rPr lang="en-US" sz="2000" dirty="0" smtClean="0">
                <a:solidFill>
                  <a:prstClr val="black"/>
                </a:solidFill>
              </a:rPr>
              <a:t>into many </a:t>
            </a:r>
            <a:r>
              <a:rPr lang="en-US" sz="2000" dirty="0">
                <a:solidFill>
                  <a:prstClr val="black"/>
                </a:solidFill>
              </a:rPr>
              <a:t>smaller </a:t>
            </a:r>
            <a:r>
              <a:rPr lang="en-US" sz="2000" dirty="0" smtClean="0">
                <a:solidFill>
                  <a:prstClr val="black"/>
                </a:solidFill>
              </a:rPr>
              <a:t>groupings. For </a:t>
            </a:r>
            <a:r>
              <a:rPr lang="en-US" sz="2000" dirty="0">
                <a:solidFill>
                  <a:prstClr val="black"/>
                </a:solidFill>
              </a:rPr>
              <a:t>example, animals can </a:t>
            </a:r>
            <a:r>
              <a:rPr lang="en-US" sz="2000" dirty="0" smtClean="0">
                <a:solidFill>
                  <a:prstClr val="black"/>
                </a:solidFill>
              </a:rPr>
              <a:t>be classified </a:t>
            </a:r>
            <a:r>
              <a:rPr lang="en-US" sz="2000" dirty="0">
                <a:solidFill>
                  <a:prstClr val="black"/>
                </a:solidFill>
              </a:rPr>
              <a:t>as</a:t>
            </a:r>
            <a:r>
              <a:rPr lang="en-US" sz="2000" dirty="0" smtClean="0">
                <a:solidFill>
                  <a:prstClr val="black"/>
                </a:solidFill>
              </a:rPr>
              <a:t>: </a:t>
            </a:r>
          </a:p>
          <a:p>
            <a:pPr marL="800100" lvl="1" indent="-342900">
              <a:buFont typeface="Courier New" panose="02070309020205020404" pitchFamily="49" charset="0"/>
              <a:buChar char="o"/>
            </a:pPr>
            <a:r>
              <a:rPr lang="en-US" sz="2000" b="1" dirty="0" smtClean="0">
                <a:solidFill>
                  <a:prstClr val="black"/>
                </a:solidFill>
              </a:rPr>
              <a:t>Invertebrates </a:t>
            </a:r>
            <a:r>
              <a:rPr lang="en-US" sz="2000" b="1" dirty="0">
                <a:solidFill>
                  <a:prstClr val="black"/>
                </a:solidFill>
              </a:rPr>
              <a:t>‒ animals that </a:t>
            </a:r>
            <a:r>
              <a:rPr lang="en-US" sz="2000" b="1" dirty="0" smtClean="0">
                <a:solidFill>
                  <a:prstClr val="black"/>
                </a:solidFill>
              </a:rPr>
              <a:t>do not </a:t>
            </a:r>
            <a:r>
              <a:rPr lang="en-US" sz="2000" b="1" dirty="0">
                <a:solidFill>
                  <a:prstClr val="black"/>
                </a:solidFill>
              </a:rPr>
              <a:t>have </a:t>
            </a:r>
            <a:r>
              <a:rPr lang="en-US" sz="2000" b="1" dirty="0" smtClean="0">
                <a:solidFill>
                  <a:prstClr val="black"/>
                </a:solidFill>
              </a:rPr>
              <a:t>backbones </a:t>
            </a:r>
            <a:r>
              <a:rPr lang="en-US" sz="2000" dirty="0" smtClean="0">
                <a:solidFill>
                  <a:prstClr val="black"/>
                </a:solidFill>
              </a:rPr>
              <a:t>(e.g. spider, worm, fly, jellyfish).</a:t>
            </a:r>
            <a:endParaRPr lang="en-US" sz="2000" b="1" dirty="0" smtClean="0">
              <a:solidFill>
                <a:prstClr val="black"/>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9759" y="2291289"/>
            <a:ext cx="4883878" cy="4134225"/>
          </a:xfrm>
          <a:prstGeom prst="rect">
            <a:avLst/>
          </a:prstGeom>
        </p:spPr>
      </p:pic>
    </p:spTree>
    <p:extLst>
      <p:ext uri="{BB962C8B-B14F-4D97-AF65-F5344CB8AC3E}">
        <p14:creationId xmlns:p14="http://schemas.microsoft.com/office/powerpoint/2010/main" val="555846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additive="base">
                                        <p:cTn id="12"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552873"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IE" sz="2800" b="1" dirty="0">
                <a:solidFill>
                  <a:prstClr val="black"/>
                </a:solidFill>
              </a:rPr>
              <a:t>The diversity of living things</a:t>
            </a:r>
          </a:p>
        </p:txBody>
      </p:sp>
      <p:sp>
        <p:nvSpPr>
          <p:cNvPr id="6" name="TextBox 2"/>
          <p:cNvSpPr txBox="1"/>
          <p:nvPr/>
        </p:nvSpPr>
        <p:spPr>
          <a:xfrm>
            <a:off x="229661" y="967850"/>
            <a:ext cx="8552873" cy="409342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000" b="1" dirty="0">
                <a:solidFill>
                  <a:prstClr val="black"/>
                </a:solidFill>
              </a:rPr>
              <a:t>Biodiversity means the range of living things</a:t>
            </a:r>
            <a:r>
              <a:rPr lang="en-US" sz="2000" b="1" dirty="0" smtClean="0">
                <a:solidFill>
                  <a:prstClr val="black"/>
                </a:solidFill>
              </a:rPr>
              <a:t>.</a:t>
            </a:r>
          </a:p>
          <a:p>
            <a:endParaRPr lang="en-US" sz="2000" b="1" dirty="0">
              <a:solidFill>
                <a:prstClr val="black"/>
              </a:solidFill>
            </a:endParaRPr>
          </a:p>
          <a:p>
            <a:r>
              <a:rPr lang="en-US" sz="2000" dirty="0">
                <a:solidFill>
                  <a:prstClr val="black"/>
                </a:solidFill>
              </a:rPr>
              <a:t>There is a huge range (or diversity) of living things on Earth. For example, there are many </a:t>
            </a:r>
            <a:r>
              <a:rPr lang="en-US" sz="2000" dirty="0" smtClean="0">
                <a:solidFill>
                  <a:prstClr val="black"/>
                </a:solidFill>
              </a:rPr>
              <a:t>different types </a:t>
            </a:r>
            <a:r>
              <a:rPr lang="en-US" sz="2000" dirty="0">
                <a:solidFill>
                  <a:prstClr val="black"/>
                </a:solidFill>
              </a:rPr>
              <a:t>of plants, birds, fish and insects. Each of these living things needs special conditions </a:t>
            </a:r>
            <a:r>
              <a:rPr lang="en-US" sz="2000" dirty="0" smtClean="0">
                <a:solidFill>
                  <a:prstClr val="black"/>
                </a:solidFill>
              </a:rPr>
              <a:t>in which </a:t>
            </a:r>
            <a:r>
              <a:rPr lang="en-US" sz="2000" dirty="0">
                <a:solidFill>
                  <a:prstClr val="black"/>
                </a:solidFill>
              </a:rPr>
              <a:t>to grow. Unfortunately, many of these conditions are being lost due to human activities</a:t>
            </a:r>
            <a:r>
              <a:rPr lang="en-US" sz="2000" dirty="0" smtClean="0">
                <a:solidFill>
                  <a:prstClr val="black"/>
                </a:solidFill>
              </a:rPr>
              <a:t>. </a:t>
            </a:r>
          </a:p>
          <a:p>
            <a:endParaRPr lang="en-US" sz="2000" dirty="0" smtClean="0">
              <a:solidFill>
                <a:prstClr val="black"/>
              </a:solidFill>
            </a:endParaRPr>
          </a:p>
          <a:p>
            <a:r>
              <a:rPr lang="en-US" sz="2000" dirty="0" smtClean="0">
                <a:solidFill>
                  <a:prstClr val="black"/>
                </a:solidFill>
              </a:rPr>
              <a:t>For </a:t>
            </a:r>
            <a:r>
              <a:rPr lang="en-US" sz="2000" dirty="0">
                <a:solidFill>
                  <a:prstClr val="black"/>
                </a:solidFill>
              </a:rPr>
              <a:t>example:</a:t>
            </a:r>
          </a:p>
          <a:p>
            <a:pPr marL="800100" lvl="1" indent="-342900">
              <a:buFont typeface="Courier New" panose="02070309020205020404" pitchFamily="49" charset="0"/>
              <a:buChar char="o"/>
            </a:pPr>
            <a:r>
              <a:rPr lang="en-US" sz="2000" dirty="0">
                <a:solidFill>
                  <a:prstClr val="black"/>
                </a:solidFill>
              </a:rPr>
              <a:t>Woodlands are destroyed for housing and roads.</a:t>
            </a:r>
          </a:p>
          <a:p>
            <a:pPr marL="800100" lvl="1" indent="-342900">
              <a:buFont typeface="Courier New" panose="02070309020205020404" pitchFamily="49" charset="0"/>
              <a:buChar char="o"/>
            </a:pPr>
            <a:r>
              <a:rPr lang="en-US" sz="2000" dirty="0">
                <a:solidFill>
                  <a:prstClr val="black"/>
                </a:solidFill>
              </a:rPr>
              <a:t>Forests are being lost to supply wood for building.</a:t>
            </a:r>
          </a:p>
          <a:p>
            <a:pPr marL="800100" lvl="1" indent="-342900">
              <a:buFont typeface="Courier New" panose="02070309020205020404" pitchFamily="49" charset="0"/>
              <a:buChar char="o"/>
            </a:pPr>
            <a:r>
              <a:rPr lang="en-US" sz="2000" dirty="0">
                <a:solidFill>
                  <a:prstClr val="black"/>
                </a:solidFill>
              </a:rPr>
              <a:t>Lakes are destroyed by pollution</a:t>
            </a:r>
            <a:r>
              <a:rPr lang="en-US" sz="2000" dirty="0" smtClean="0">
                <a:solidFill>
                  <a:prstClr val="black"/>
                </a:solidFill>
              </a:rPr>
              <a:t>.</a:t>
            </a:r>
            <a:endParaRPr lang="en-US" sz="2000" dirty="0">
              <a:solidFill>
                <a:prstClr val="black"/>
              </a:solidFill>
            </a:endParaRPr>
          </a:p>
          <a:p>
            <a:pPr marL="800100" lvl="1" indent="-342900">
              <a:buFont typeface="Arial" panose="020B0604020202020204" pitchFamily="34" charset="0"/>
              <a:buChar char="•"/>
            </a:pPr>
            <a:endParaRPr lang="en-US" sz="2000" dirty="0" smtClean="0">
              <a:solidFill>
                <a:prstClr val="black"/>
              </a:solidFill>
            </a:endParaRPr>
          </a:p>
          <a:p>
            <a:r>
              <a:rPr lang="en-US" sz="2000" dirty="0">
                <a:solidFill>
                  <a:prstClr val="black"/>
                </a:solidFill>
              </a:rPr>
              <a:t>The resulting loss of biodiversity will be examined in chapter </a:t>
            </a:r>
            <a:r>
              <a:rPr lang="en-US" sz="2000" dirty="0" smtClean="0">
                <a:solidFill>
                  <a:prstClr val="black"/>
                </a:solidFill>
              </a:rPr>
              <a:t>12</a:t>
            </a:r>
            <a:r>
              <a:rPr lang="en-US" sz="2000" dirty="0">
                <a:solidFill>
                  <a:prstClr val="black"/>
                </a:solidFill>
              </a:rPr>
              <a:t>.</a:t>
            </a:r>
          </a:p>
        </p:txBody>
      </p:sp>
    </p:spTree>
    <p:extLst>
      <p:ext uri="{BB962C8B-B14F-4D97-AF65-F5344CB8AC3E}">
        <p14:creationId xmlns:p14="http://schemas.microsoft.com/office/powerpoint/2010/main" val="1000874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 calcmode="lin" valueType="num">
                                      <p:cBhvr additive="base">
                                        <p:cTn id="22" dur="500" fill="hold"/>
                                        <p:tgtEl>
                                          <p:spTgt spid="6">
                                            <p:txEl>
                                              <p:pRg st="5" end="5"/>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6">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nodeType="clickEffect">
                                  <p:stCondLst>
                                    <p:cond delay="0"/>
                                  </p:stCondLst>
                                  <p:childTnLst>
                                    <p:set>
                                      <p:cBhvr>
                                        <p:cTn id="27" dur="1" fill="hold">
                                          <p:stCondLst>
                                            <p:cond delay="0"/>
                                          </p:stCondLst>
                                        </p:cTn>
                                        <p:tgtEl>
                                          <p:spTgt spid="6">
                                            <p:txEl>
                                              <p:pRg st="6" end="6"/>
                                            </p:txEl>
                                          </p:spTgt>
                                        </p:tgtEl>
                                        <p:attrNameLst>
                                          <p:attrName>style.visibility</p:attrName>
                                        </p:attrNameLst>
                                      </p:cBhvr>
                                      <p:to>
                                        <p:strVal val="visible"/>
                                      </p:to>
                                    </p:set>
                                    <p:anim calcmode="lin" valueType="num">
                                      <p:cBhvr additive="base">
                                        <p:cTn id="28" dur="500" fill="hold"/>
                                        <p:tgtEl>
                                          <p:spTgt spid="6">
                                            <p:txEl>
                                              <p:pRg st="6" end="6"/>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6">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nodeType="clickEffect">
                                  <p:stCondLst>
                                    <p:cond delay="0"/>
                                  </p:stCondLst>
                                  <p:childTnLst>
                                    <p:set>
                                      <p:cBhvr>
                                        <p:cTn id="33" dur="1" fill="hold">
                                          <p:stCondLst>
                                            <p:cond delay="0"/>
                                          </p:stCondLst>
                                        </p:cTn>
                                        <p:tgtEl>
                                          <p:spTgt spid="6">
                                            <p:txEl>
                                              <p:pRg st="7" end="7"/>
                                            </p:txEl>
                                          </p:spTgt>
                                        </p:tgtEl>
                                        <p:attrNameLst>
                                          <p:attrName>style.visibility</p:attrName>
                                        </p:attrNameLst>
                                      </p:cBhvr>
                                      <p:to>
                                        <p:strVal val="visible"/>
                                      </p:to>
                                    </p:set>
                                    <p:anim calcmode="lin" valueType="num">
                                      <p:cBhvr additive="base">
                                        <p:cTn id="34" dur="500" fill="hold"/>
                                        <p:tgtEl>
                                          <p:spTgt spid="6">
                                            <p:txEl>
                                              <p:pRg st="7" end="7"/>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6">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6">
                                            <p:txEl>
                                              <p:pRg st="9" end="9"/>
                                            </p:txEl>
                                          </p:spTgt>
                                        </p:tgtEl>
                                        <p:attrNameLst>
                                          <p:attrName>style.visibility</p:attrName>
                                        </p:attrNameLst>
                                      </p:cBhvr>
                                      <p:to>
                                        <p:strVal val="visible"/>
                                      </p:to>
                                    </p:set>
                                    <p:animEffect transition="in" filter="fade">
                                      <p:cBhvr>
                                        <p:cTn id="40"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76686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Cells</a:t>
            </a:r>
            <a:endParaRPr lang="en-IE" sz="2800" b="1" dirty="0">
              <a:solidFill>
                <a:prstClr val="black"/>
              </a:solidFill>
            </a:endParaRPr>
          </a:p>
        </p:txBody>
      </p:sp>
      <p:sp>
        <p:nvSpPr>
          <p:cNvPr id="6" name="TextBox 2"/>
          <p:cNvSpPr txBox="1"/>
          <p:nvPr/>
        </p:nvSpPr>
        <p:spPr>
          <a:xfrm>
            <a:off x="229661" y="967850"/>
            <a:ext cx="8552873"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000" b="1" dirty="0" smtClean="0">
                <a:solidFill>
                  <a:prstClr val="black"/>
                </a:solidFill>
              </a:rPr>
              <a:t>Living </a:t>
            </a:r>
            <a:r>
              <a:rPr lang="en-US" sz="2000" b="1" dirty="0">
                <a:solidFill>
                  <a:prstClr val="black"/>
                </a:solidFill>
              </a:rPr>
              <a:t>things are made of cells. Cells are the basic building blocks of all living things. </a:t>
            </a:r>
            <a:endParaRPr lang="en-US" sz="2000" b="1" dirty="0" smtClean="0">
              <a:solidFill>
                <a:prstClr val="black"/>
              </a:solidFill>
            </a:endParaRPr>
          </a:p>
        </p:txBody>
      </p:sp>
      <p:sp>
        <p:nvSpPr>
          <p:cNvPr id="3" name="Rectangle 2"/>
          <p:cNvSpPr/>
          <p:nvPr/>
        </p:nvSpPr>
        <p:spPr>
          <a:xfrm>
            <a:off x="229661" y="1675736"/>
            <a:ext cx="3403225" cy="4708981"/>
          </a:xfrm>
          <a:prstGeom prst="rect">
            <a:avLst/>
          </a:prstGeom>
        </p:spPr>
        <p:txBody>
          <a:bodyPr wrap="square">
            <a:spAutoFit/>
          </a:bodyPr>
          <a:lstStyle/>
          <a:p>
            <a:r>
              <a:rPr lang="en-US" sz="2000" dirty="0">
                <a:solidFill>
                  <a:prstClr val="black"/>
                </a:solidFill>
              </a:rPr>
              <a:t>Most cells are too small to be seen with the naked eye. They can be seen only using a microscope.</a:t>
            </a:r>
          </a:p>
          <a:p>
            <a:endParaRPr lang="en-US" sz="2000" dirty="0">
              <a:solidFill>
                <a:prstClr val="black"/>
              </a:solidFill>
            </a:endParaRPr>
          </a:p>
          <a:p>
            <a:r>
              <a:rPr lang="en-US" sz="2000" dirty="0">
                <a:solidFill>
                  <a:prstClr val="black"/>
                </a:solidFill>
              </a:rPr>
              <a:t>Cells can divide to form two cells. This is called cell division. Living things grow by cell division.</a:t>
            </a:r>
          </a:p>
          <a:p>
            <a:endParaRPr lang="en-US" sz="2000" dirty="0">
              <a:solidFill>
                <a:prstClr val="black"/>
              </a:solidFill>
            </a:endParaRPr>
          </a:p>
          <a:p>
            <a:r>
              <a:rPr lang="en-US" sz="2000" dirty="0">
                <a:solidFill>
                  <a:prstClr val="black"/>
                </a:solidFill>
              </a:rPr>
              <a:t>For example, humans grow from a single cell (called a </a:t>
            </a:r>
            <a:r>
              <a:rPr lang="en-US" sz="2000" b="1" dirty="0">
                <a:solidFill>
                  <a:prstClr val="black"/>
                </a:solidFill>
              </a:rPr>
              <a:t>zygote</a:t>
            </a:r>
            <a:r>
              <a:rPr lang="en-US" sz="2000" dirty="0">
                <a:solidFill>
                  <a:prstClr val="black"/>
                </a:solidFill>
              </a:rPr>
              <a:t>) by cell division. As a result, an adult human has a hundred million </a:t>
            </a:r>
            <a:r>
              <a:rPr lang="en-US" sz="2000" dirty="0" err="1">
                <a:solidFill>
                  <a:prstClr val="black"/>
                </a:solidFill>
              </a:rPr>
              <a:t>million</a:t>
            </a:r>
            <a:r>
              <a:rPr lang="en-US" sz="2000" dirty="0">
                <a:solidFill>
                  <a:prstClr val="black"/>
                </a:solidFill>
              </a:rPr>
              <a:t> cells.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40082" y="1561130"/>
            <a:ext cx="5132871" cy="4843518"/>
          </a:xfrm>
          <a:prstGeom prst="rect">
            <a:avLst/>
          </a:prstGeom>
        </p:spPr>
      </p:pic>
    </p:spTree>
    <p:extLst>
      <p:ext uri="{BB962C8B-B14F-4D97-AF65-F5344CB8AC3E}">
        <p14:creationId xmlns:p14="http://schemas.microsoft.com/office/powerpoint/2010/main" val="1940985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76686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Animal cells</a:t>
            </a:r>
            <a:endParaRPr lang="en-IE" sz="2800" b="1" dirty="0">
              <a:solidFill>
                <a:prstClr val="black"/>
              </a:solidFill>
            </a:endParaRP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661" y="1367960"/>
            <a:ext cx="5226903" cy="5047354"/>
          </a:xfrm>
          <a:prstGeom prst="rect">
            <a:avLst/>
          </a:prstGeom>
        </p:spPr>
      </p:pic>
      <p:grpSp>
        <p:nvGrpSpPr>
          <p:cNvPr id="17" name="Group 16"/>
          <p:cNvGrpSpPr/>
          <p:nvPr/>
        </p:nvGrpSpPr>
        <p:grpSpPr>
          <a:xfrm>
            <a:off x="3001077" y="3465648"/>
            <a:ext cx="4014935" cy="394254"/>
            <a:chOff x="2501430" y="3457412"/>
            <a:chExt cx="4240050" cy="400110"/>
          </a:xfrm>
        </p:grpSpPr>
        <p:sp>
          <p:nvSpPr>
            <p:cNvPr id="18" name="Rectangle 17"/>
            <p:cNvSpPr/>
            <p:nvPr/>
          </p:nvSpPr>
          <p:spPr>
            <a:xfrm>
              <a:off x="5608260" y="3457412"/>
              <a:ext cx="1133220" cy="400110"/>
            </a:xfrm>
            <a:prstGeom prst="rect">
              <a:avLst/>
            </a:prstGeom>
          </p:spPr>
          <p:txBody>
            <a:bodyPr wrap="square">
              <a:spAutoFit/>
            </a:bodyPr>
            <a:lstStyle/>
            <a:p>
              <a:r>
                <a:rPr lang="en-US" sz="2000" b="1" dirty="0" smtClean="0"/>
                <a:t>Nucleus</a:t>
              </a:r>
              <a:endParaRPr lang="en-US" sz="2000" dirty="0"/>
            </a:p>
          </p:txBody>
        </p:sp>
        <p:pic>
          <p:nvPicPr>
            <p:cNvPr id="19" name="Picture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01430" y="3590750"/>
              <a:ext cx="2868827" cy="133434"/>
            </a:xfrm>
            <a:prstGeom prst="rect">
              <a:avLst/>
            </a:prstGeom>
          </p:spPr>
        </p:pic>
      </p:grpSp>
      <p:grpSp>
        <p:nvGrpSpPr>
          <p:cNvPr id="4" name="Group 3"/>
          <p:cNvGrpSpPr/>
          <p:nvPr/>
        </p:nvGrpSpPr>
        <p:grpSpPr>
          <a:xfrm>
            <a:off x="3857968" y="4962619"/>
            <a:ext cx="4005769" cy="696661"/>
            <a:chOff x="2892371" y="4812546"/>
            <a:chExt cx="4065270" cy="707009"/>
          </a:xfrm>
        </p:grpSpPr>
        <p:sp>
          <p:nvSpPr>
            <p:cNvPr id="20" name="Rectangle 19"/>
            <p:cNvSpPr/>
            <p:nvPr/>
          </p:nvSpPr>
          <p:spPr>
            <a:xfrm>
              <a:off x="5605452" y="5119445"/>
              <a:ext cx="1352189" cy="400110"/>
            </a:xfrm>
            <a:prstGeom prst="rect">
              <a:avLst/>
            </a:prstGeom>
          </p:spPr>
          <p:txBody>
            <a:bodyPr wrap="square">
              <a:spAutoFit/>
            </a:bodyPr>
            <a:lstStyle/>
            <a:p>
              <a:r>
                <a:rPr lang="en-US" sz="2000" b="1" dirty="0" smtClean="0"/>
                <a:t>Cytoplasm</a:t>
              </a:r>
              <a:endParaRPr lang="en-US" sz="2000" dirty="0"/>
            </a:p>
          </p:txBody>
        </p:sp>
        <p:pic>
          <p:nvPicPr>
            <p:cNvPr id="21" name="Picture 2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92371" y="4812546"/>
              <a:ext cx="2713081" cy="471840"/>
            </a:xfrm>
            <a:prstGeom prst="rect">
              <a:avLst/>
            </a:prstGeom>
          </p:spPr>
        </p:pic>
      </p:grpSp>
      <p:grpSp>
        <p:nvGrpSpPr>
          <p:cNvPr id="3" name="Group 2"/>
          <p:cNvGrpSpPr/>
          <p:nvPr/>
        </p:nvGrpSpPr>
        <p:grpSpPr>
          <a:xfrm>
            <a:off x="4616538" y="1441468"/>
            <a:ext cx="2666175" cy="522006"/>
            <a:chOff x="5868425" y="833364"/>
            <a:chExt cx="2705779" cy="529760"/>
          </a:xfrm>
        </p:grpSpPr>
        <p:sp>
          <p:nvSpPr>
            <p:cNvPr id="15" name="Rectangle 14"/>
            <p:cNvSpPr/>
            <p:nvPr/>
          </p:nvSpPr>
          <p:spPr>
            <a:xfrm>
              <a:off x="6755189" y="833364"/>
              <a:ext cx="1819015" cy="400110"/>
            </a:xfrm>
            <a:prstGeom prst="rect">
              <a:avLst/>
            </a:prstGeom>
          </p:spPr>
          <p:txBody>
            <a:bodyPr wrap="square">
              <a:spAutoFit/>
            </a:bodyPr>
            <a:lstStyle/>
            <a:p>
              <a:r>
                <a:rPr lang="en-US" sz="2000" b="1" dirty="0" smtClean="0"/>
                <a:t>Cell</a:t>
              </a:r>
              <a:r>
                <a:rPr lang="en-US" sz="2000" dirty="0" smtClean="0"/>
                <a:t> </a:t>
              </a:r>
              <a:r>
                <a:rPr lang="en-US" sz="2000" b="1" dirty="0" smtClean="0"/>
                <a:t>membrane</a:t>
              </a:r>
              <a:endParaRPr lang="en-US" sz="2000" dirty="0"/>
            </a:p>
          </p:txBody>
        </p:sp>
        <p:pic>
          <p:nvPicPr>
            <p:cNvPr id="22" name="Picture 2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68425" y="977769"/>
              <a:ext cx="905585" cy="385355"/>
            </a:xfrm>
            <a:prstGeom prst="rect">
              <a:avLst/>
            </a:prstGeom>
          </p:spPr>
        </p:pic>
      </p:grpSp>
      <p:sp>
        <p:nvSpPr>
          <p:cNvPr id="6" name="Rectangle 5"/>
          <p:cNvSpPr/>
          <p:nvPr/>
        </p:nvSpPr>
        <p:spPr>
          <a:xfrm>
            <a:off x="229661" y="967850"/>
            <a:ext cx="8766860" cy="400110"/>
          </a:xfrm>
          <a:prstGeom prst="rect">
            <a:avLst/>
          </a:prstGeom>
        </p:spPr>
        <p:txBody>
          <a:bodyPr wrap="square">
            <a:spAutoFit/>
          </a:bodyPr>
          <a:lstStyle/>
          <a:p>
            <a:r>
              <a:rPr lang="en-US" sz="2000" dirty="0"/>
              <a:t>Animal cells have three main parts:</a:t>
            </a:r>
            <a:endParaRPr lang="en-IE" sz="2000" dirty="0"/>
          </a:p>
        </p:txBody>
      </p:sp>
    </p:spTree>
    <p:extLst>
      <p:ext uri="{BB962C8B-B14F-4D97-AF65-F5344CB8AC3E}">
        <p14:creationId xmlns:p14="http://schemas.microsoft.com/office/powerpoint/2010/main" val="2416727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76686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Animal cells</a:t>
            </a:r>
            <a:endParaRPr lang="en-IE" sz="2800" b="1" dirty="0">
              <a:solidFill>
                <a:prstClr val="black"/>
              </a:solidFill>
            </a:endParaRP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661" y="1367960"/>
            <a:ext cx="5226903" cy="5047354"/>
          </a:xfrm>
          <a:prstGeom prst="rect">
            <a:avLst/>
          </a:prstGeom>
        </p:spPr>
      </p:pic>
      <p:sp>
        <p:nvSpPr>
          <p:cNvPr id="6" name="Rectangle 5"/>
          <p:cNvSpPr/>
          <p:nvPr/>
        </p:nvSpPr>
        <p:spPr>
          <a:xfrm>
            <a:off x="229661" y="967850"/>
            <a:ext cx="8766860" cy="400110"/>
          </a:xfrm>
          <a:prstGeom prst="rect">
            <a:avLst/>
          </a:prstGeom>
        </p:spPr>
        <p:txBody>
          <a:bodyPr wrap="square">
            <a:spAutoFit/>
          </a:bodyPr>
          <a:lstStyle/>
          <a:p>
            <a:r>
              <a:rPr lang="en-US" sz="2000" dirty="0"/>
              <a:t>Animal cells have three main parts:</a:t>
            </a:r>
            <a:endParaRPr lang="en-IE" sz="2000" dirty="0"/>
          </a:p>
        </p:txBody>
      </p:sp>
      <p:grpSp>
        <p:nvGrpSpPr>
          <p:cNvPr id="16" name="Group 15"/>
          <p:cNvGrpSpPr/>
          <p:nvPr/>
        </p:nvGrpSpPr>
        <p:grpSpPr>
          <a:xfrm>
            <a:off x="4400549" y="1204492"/>
            <a:ext cx="4595972" cy="1938992"/>
            <a:chOff x="4400550" y="919089"/>
            <a:chExt cx="4595972" cy="1938992"/>
          </a:xfrm>
        </p:grpSpPr>
        <p:sp>
          <p:nvSpPr>
            <p:cNvPr id="23" name="Rectangle 22"/>
            <p:cNvSpPr/>
            <p:nvPr/>
          </p:nvSpPr>
          <p:spPr>
            <a:xfrm>
              <a:off x="5534202" y="919089"/>
              <a:ext cx="3462320" cy="1938992"/>
            </a:xfrm>
            <a:prstGeom prst="rect">
              <a:avLst/>
            </a:prstGeom>
          </p:spPr>
          <p:txBody>
            <a:bodyPr wrap="square">
              <a:spAutoFit/>
            </a:bodyPr>
            <a:lstStyle/>
            <a:p>
              <a:r>
                <a:rPr lang="en-US" sz="2000" b="1" dirty="0" smtClean="0"/>
                <a:t>Cell</a:t>
              </a:r>
              <a:r>
                <a:rPr lang="en-US" sz="2000" dirty="0" smtClean="0"/>
                <a:t> </a:t>
              </a:r>
              <a:r>
                <a:rPr lang="en-US" sz="2000" b="1" dirty="0"/>
                <a:t>membrane</a:t>
              </a:r>
              <a:r>
                <a:rPr lang="en-US" sz="2000" dirty="0"/>
                <a:t> </a:t>
              </a:r>
              <a:r>
                <a:rPr lang="en-US" sz="2000" dirty="0" smtClean="0"/>
                <a:t>(thin </a:t>
              </a:r>
              <a:r>
                <a:rPr lang="en-US" sz="2000" dirty="0"/>
                <a:t>layer that </a:t>
              </a:r>
              <a:r>
                <a:rPr lang="en-US" sz="2000" dirty="0" smtClean="0"/>
                <a:t>surrounds cell):</a:t>
              </a:r>
            </a:p>
            <a:p>
              <a:pPr marL="285750" indent="-285750">
                <a:buFont typeface="Courier New" panose="02070309020205020404" pitchFamily="49" charset="0"/>
                <a:buChar char="o"/>
              </a:pPr>
              <a:r>
                <a:rPr lang="en-US" sz="2000" dirty="0" smtClean="0"/>
                <a:t>holds </a:t>
              </a:r>
              <a:r>
                <a:rPr lang="en-US" sz="2000" dirty="0"/>
                <a:t>the contents of the cell in place</a:t>
              </a:r>
            </a:p>
            <a:p>
              <a:pPr marL="285750" indent="-285750">
                <a:buFont typeface="Courier New" panose="02070309020205020404" pitchFamily="49" charset="0"/>
                <a:buChar char="o"/>
              </a:pPr>
              <a:r>
                <a:rPr lang="en-US" sz="2000" dirty="0"/>
                <a:t>controls what passes in and out of the cell</a:t>
              </a:r>
              <a:r>
                <a:rPr lang="en-US" sz="2000" dirty="0" smtClean="0"/>
                <a:t>.</a:t>
              </a:r>
              <a:endParaRPr lang="en-US" sz="2000" dirty="0"/>
            </a:p>
          </p:txBody>
        </p:sp>
        <p:pic>
          <p:nvPicPr>
            <p:cNvPr id="24" name="Picture 2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00550" y="1074662"/>
              <a:ext cx="1148196" cy="488594"/>
            </a:xfrm>
            <a:prstGeom prst="rect">
              <a:avLst/>
            </a:prstGeom>
          </p:spPr>
        </p:pic>
      </p:grpSp>
    </p:spTree>
    <p:extLst>
      <p:ext uri="{BB962C8B-B14F-4D97-AF65-F5344CB8AC3E}">
        <p14:creationId xmlns:p14="http://schemas.microsoft.com/office/powerpoint/2010/main" val="1981197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76686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Animal cells</a:t>
            </a:r>
            <a:endParaRPr lang="en-IE" sz="2800" b="1" dirty="0">
              <a:solidFill>
                <a:prstClr val="black"/>
              </a:solidFill>
            </a:endParaRP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661" y="1367960"/>
            <a:ext cx="5226903" cy="5047354"/>
          </a:xfrm>
          <a:prstGeom prst="rect">
            <a:avLst/>
          </a:prstGeom>
        </p:spPr>
      </p:pic>
      <p:sp>
        <p:nvSpPr>
          <p:cNvPr id="6" name="Rectangle 5"/>
          <p:cNvSpPr/>
          <p:nvPr/>
        </p:nvSpPr>
        <p:spPr>
          <a:xfrm>
            <a:off x="229661" y="967850"/>
            <a:ext cx="8766860" cy="400110"/>
          </a:xfrm>
          <a:prstGeom prst="rect">
            <a:avLst/>
          </a:prstGeom>
        </p:spPr>
        <p:txBody>
          <a:bodyPr wrap="square">
            <a:spAutoFit/>
          </a:bodyPr>
          <a:lstStyle/>
          <a:p>
            <a:r>
              <a:rPr lang="en-US" sz="2000" dirty="0"/>
              <a:t>Animal cells have three main parts:</a:t>
            </a:r>
            <a:endParaRPr lang="en-IE" sz="2000" dirty="0"/>
          </a:p>
        </p:txBody>
      </p:sp>
      <p:grpSp>
        <p:nvGrpSpPr>
          <p:cNvPr id="9" name="Group 8"/>
          <p:cNvGrpSpPr/>
          <p:nvPr/>
        </p:nvGrpSpPr>
        <p:grpSpPr>
          <a:xfrm>
            <a:off x="2448972" y="1364330"/>
            <a:ext cx="6547549" cy="3170099"/>
            <a:chOff x="2448972" y="1096861"/>
            <a:chExt cx="6547549" cy="3170099"/>
          </a:xfrm>
        </p:grpSpPr>
        <p:sp>
          <p:nvSpPr>
            <p:cNvPr id="10" name="Rectangle 9"/>
            <p:cNvSpPr/>
            <p:nvPr/>
          </p:nvSpPr>
          <p:spPr>
            <a:xfrm>
              <a:off x="5526589" y="1096861"/>
              <a:ext cx="3469932" cy="3170099"/>
            </a:xfrm>
            <a:prstGeom prst="rect">
              <a:avLst/>
            </a:prstGeom>
          </p:spPr>
          <p:txBody>
            <a:bodyPr wrap="square">
              <a:spAutoFit/>
            </a:bodyPr>
            <a:lstStyle/>
            <a:p>
              <a:r>
                <a:rPr lang="en-US" sz="2000" b="1" dirty="0" smtClean="0"/>
                <a:t>Nucleus</a:t>
              </a:r>
              <a:r>
                <a:rPr lang="en-US" sz="2000" dirty="0" smtClean="0"/>
                <a:t> </a:t>
              </a:r>
              <a:r>
                <a:rPr lang="en-US" sz="2000" dirty="0"/>
                <a:t>(a round structure that controls the cell):</a:t>
              </a:r>
            </a:p>
            <a:p>
              <a:pPr marL="285750" indent="-285750">
                <a:buFont typeface="Courier New" panose="02070309020205020404" pitchFamily="49" charset="0"/>
                <a:buChar char="o"/>
              </a:pPr>
              <a:r>
                <a:rPr lang="en-US" sz="2000" dirty="0"/>
                <a:t>contains chromosomes</a:t>
              </a:r>
            </a:p>
            <a:p>
              <a:pPr marL="285750" indent="-285750">
                <a:buFont typeface="Courier New" panose="02070309020205020404" pitchFamily="49" charset="0"/>
                <a:buChar char="o"/>
              </a:pPr>
              <a:r>
                <a:rPr lang="en-US" sz="2000" dirty="0"/>
                <a:t>chromosomes contain genes</a:t>
              </a:r>
            </a:p>
            <a:p>
              <a:pPr marL="285750" indent="-285750">
                <a:buFont typeface="Courier New" panose="02070309020205020404" pitchFamily="49" charset="0"/>
                <a:buChar char="o"/>
              </a:pPr>
              <a:r>
                <a:rPr lang="en-US" sz="2000" dirty="0"/>
                <a:t>genes are made of DNA</a:t>
              </a:r>
            </a:p>
            <a:p>
              <a:pPr marL="285750" indent="-285750">
                <a:buFont typeface="Courier New" panose="02070309020205020404" pitchFamily="49" charset="0"/>
                <a:buChar char="o"/>
              </a:pPr>
              <a:r>
                <a:rPr lang="en-US" sz="2000" dirty="0"/>
                <a:t>genes control features such as eye </a:t>
              </a:r>
              <a:r>
                <a:rPr lang="en-US" sz="2000" dirty="0" err="1"/>
                <a:t>colour</a:t>
              </a:r>
              <a:r>
                <a:rPr lang="en-US" sz="2000" dirty="0"/>
                <a:t> and ability to form finger nails</a:t>
              </a:r>
            </a:p>
            <a:p>
              <a:pPr marL="285750" indent="-285750">
                <a:buFont typeface="Courier New" panose="02070309020205020404" pitchFamily="49" charset="0"/>
                <a:buChar char="o"/>
              </a:pPr>
              <a:r>
                <a:rPr lang="en-US" sz="2000" dirty="0"/>
                <a:t>genes are passed on from parents to offspring.</a:t>
              </a:r>
            </a:p>
          </p:txBody>
        </p:sp>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9339772" flipV="1">
              <a:off x="2448972" y="2279805"/>
              <a:ext cx="3341596" cy="161358"/>
            </a:xfrm>
            <a:prstGeom prst="rect">
              <a:avLst/>
            </a:prstGeom>
          </p:spPr>
        </p:pic>
      </p:grpSp>
    </p:spTree>
    <p:extLst>
      <p:ext uri="{BB962C8B-B14F-4D97-AF65-F5344CB8AC3E}">
        <p14:creationId xmlns:p14="http://schemas.microsoft.com/office/powerpoint/2010/main" val="2947480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76686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Animal cells</a:t>
            </a:r>
            <a:endParaRPr lang="en-IE" sz="2800" b="1" dirty="0">
              <a:solidFill>
                <a:prstClr val="black"/>
              </a:solidFill>
            </a:endParaRP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661" y="1367960"/>
            <a:ext cx="5226903" cy="5047354"/>
          </a:xfrm>
          <a:prstGeom prst="rect">
            <a:avLst/>
          </a:prstGeom>
        </p:spPr>
      </p:pic>
      <p:sp>
        <p:nvSpPr>
          <p:cNvPr id="6" name="Rectangle 5"/>
          <p:cNvSpPr/>
          <p:nvPr/>
        </p:nvSpPr>
        <p:spPr>
          <a:xfrm>
            <a:off x="229661" y="967850"/>
            <a:ext cx="8766860" cy="400110"/>
          </a:xfrm>
          <a:prstGeom prst="rect">
            <a:avLst/>
          </a:prstGeom>
        </p:spPr>
        <p:txBody>
          <a:bodyPr wrap="square">
            <a:spAutoFit/>
          </a:bodyPr>
          <a:lstStyle/>
          <a:p>
            <a:r>
              <a:rPr lang="en-US" sz="2000" dirty="0"/>
              <a:t>Animal cells have three main parts:</a:t>
            </a:r>
            <a:endParaRPr lang="en-IE" sz="2000" dirty="0"/>
          </a:p>
        </p:txBody>
      </p:sp>
      <p:grpSp>
        <p:nvGrpSpPr>
          <p:cNvPr id="13" name="Group 12"/>
          <p:cNvGrpSpPr/>
          <p:nvPr/>
        </p:nvGrpSpPr>
        <p:grpSpPr>
          <a:xfrm>
            <a:off x="2930978" y="1866210"/>
            <a:ext cx="6213022" cy="2246769"/>
            <a:chOff x="2783499" y="1402991"/>
            <a:chExt cx="6213022" cy="2246769"/>
          </a:xfrm>
        </p:grpSpPr>
        <p:sp>
          <p:nvSpPr>
            <p:cNvPr id="14" name="Rectangle 13"/>
            <p:cNvSpPr/>
            <p:nvPr/>
          </p:nvSpPr>
          <p:spPr>
            <a:xfrm>
              <a:off x="5498576" y="1402991"/>
              <a:ext cx="3497945" cy="2246769"/>
            </a:xfrm>
            <a:prstGeom prst="rect">
              <a:avLst/>
            </a:prstGeom>
          </p:spPr>
          <p:txBody>
            <a:bodyPr wrap="square">
              <a:spAutoFit/>
            </a:bodyPr>
            <a:lstStyle/>
            <a:p>
              <a:r>
                <a:rPr lang="en-US" sz="2000" b="1" dirty="0" smtClean="0"/>
                <a:t>Cytoplasm</a:t>
              </a:r>
              <a:r>
                <a:rPr lang="en-US" sz="2000" dirty="0" smtClean="0"/>
                <a:t> </a:t>
              </a:r>
              <a:r>
                <a:rPr lang="en-US" sz="2000" dirty="0"/>
                <a:t>(a liquid that surrounds the nucleus):</a:t>
              </a:r>
            </a:p>
            <a:p>
              <a:pPr marL="285750" indent="-285750">
                <a:buFont typeface="Courier New" panose="02070309020205020404" pitchFamily="49" charset="0"/>
                <a:buChar char="o"/>
              </a:pPr>
              <a:r>
                <a:rPr lang="en-US" sz="2000" dirty="0"/>
                <a:t>carries out some cell reactions</a:t>
              </a:r>
            </a:p>
            <a:p>
              <a:pPr marL="285750" indent="-285750">
                <a:buFont typeface="Courier New" panose="02070309020205020404" pitchFamily="49" charset="0"/>
                <a:buChar char="o"/>
              </a:pPr>
              <a:r>
                <a:rPr lang="en-US" sz="2000" dirty="0"/>
                <a:t>contains small structures such as </a:t>
              </a:r>
              <a:r>
                <a:rPr lang="en-US" sz="2000" b="1" dirty="0"/>
                <a:t>mitochondria</a:t>
              </a:r>
              <a:r>
                <a:rPr lang="en-US" sz="2000" dirty="0"/>
                <a:t> (for energy).</a:t>
              </a:r>
            </a:p>
          </p:txBody>
        </p:sp>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445926">
              <a:off x="2783499" y="1620810"/>
              <a:ext cx="2713081" cy="471840"/>
            </a:xfrm>
            <a:prstGeom prst="rect">
              <a:avLst/>
            </a:prstGeom>
          </p:spPr>
        </p:pic>
      </p:grpSp>
    </p:spTree>
    <p:extLst>
      <p:ext uri="{BB962C8B-B14F-4D97-AF65-F5344CB8AC3E}">
        <p14:creationId xmlns:p14="http://schemas.microsoft.com/office/powerpoint/2010/main" val="249055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76686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smtClean="0">
                <a:solidFill>
                  <a:prstClr val="black"/>
                </a:solidFill>
              </a:rPr>
              <a:t>Plant cells</a:t>
            </a:r>
            <a:endParaRPr lang="en-IE" sz="2800" b="1" dirty="0">
              <a:solidFill>
                <a:prstClr val="black"/>
              </a:solidFill>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5683" y="1689340"/>
            <a:ext cx="6241171" cy="4128114"/>
          </a:xfrm>
          <a:prstGeom prst="rect">
            <a:avLst/>
          </a:prstGeom>
        </p:spPr>
      </p:pic>
      <p:sp>
        <p:nvSpPr>
          <p:cNvPr id="10" name="Rectangle 9"/>
          <p:cNvSpPr/>
          <p:nvPr/>
        </p:nvSpPr>
        <p:spPr>
          <a:xfrm>
            <a:off x="229661" y="967850"/>
            <a:ext cx="8720279" cy="400110"/>
          </a:xfrm>
          <a:prstGeom prst="rect">
            <a:avLst/>
          </a:prstGeom>
        </p:spPr>
        <p:txBody>
          <a:bodyPr wrap="square">
            <a:spAutoFit/>
          </a:bodyPr>
          <a:lstStyle/>
          <a:p>
            <a:r>
              <a:rPr lang="en-US" sz="2000" dirty="0"/>
              <a:t>Plant cells have five main parts:</a:t>
            </a:r>
            <a:endParaRPr lang="en-IE" sz="2000" dirty="0"/>
          </a:p>
        </p:txBody>
      </p:sp>
      <p:grpSp>
        <p:nvGrpSpPr>
          <p:cNvPr id="34" name="Group 33"/>
          <p:cNvGrpSpPr/>
          <p:nvPr/>
        </p:nvGrpSpPr>
        <p:grpSpPr>
          <a:xfrm>
            <a:off x="102729" y="2243238"/>
            <a:ext cx="2346445" cy="518566"/>
            <a:chOff x="295616" y="2178138"/>
            <a:chExt cx="2346445" cy="518566"/>
          </a:xfrm>
        </p:grpSpPr>
        <p:sp>
          <p:nvSpPr>
            <p:cNvPr id="16" name="Rectangle 15"/>
            <p:cNvSpPr/>
            <p:nvPr/>
          </p:nvSpPr>
          <p:spPr>
            <a:xfrm>
              <a:off x="295616" y="2178138"/>
              <a:ext cx="1037164" cy="400110"/>
            </a:xfrm>
            <a:prstGeom prst="rect">
              <a:avLst/>
            </a:prstGeom>
          </p:spPr>
          <p:txBody>
            <a:bodyPr wrap="square">
              <a:spAutoFit/>
            </a:bodyPr>
            <a:lstStyle/>
            <a:p>
              <a:r>
                <a:rPr lang="en-IE" sz="2000" b="1" dirty="0" smtClean="0"/>
                <a:t>Nucleus</a:t>
              </a:r>
              <a:endParaRPr lang="en-IE" sz="2000" b="1" dirty="0"/>
            </a:p>
          </p:txBody>
        </p:sp>
        <p:cxnSp>
          <p:nvCxnSpPr>
            <p:cNvPr id="18" name="Straight Connector 17"/>
            <p:cNvCxnSpPr/>
            <p:nvPr/>
          </p:nvCxnSpPr>
          <p:spPr>
            <a:xfrm flipH="1" flipV="1">
              <a:off x="1250162" y="2378193"/>
              <a:ext cx="1391899" cy="31851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 name="Group 29"/>
          <p:cNvGrpSpPr/>
          <p:nvPr/>
        </p:nvGrpSpPr>
        <p:grpSpPr>
          <a:xfrm>
            <a:off x="6965704" y="2036070"/>
            <a:ext cx="1713234" cy="400110"/>
            <a:chOff x="6950757" y="2206601"/>
            <a:chExt cx="1713234" cy="400110"/>
          </a:xfrm>
        </p:grpSpPr>
        <p:sp>
          <p:nvSpPr>
            <p:cNvPr id="17" name="Rectangle 16"/>
            <p:cNvSpPr/>
            <p:nvPr/>
          </p:nvSpPr>
          <p:spPr>
            <a:xfrm>
              <a:off x="7582762" y="2206601"/>
              <a:ext cx="1081229" cy="400110"/>
            </a:xfrm>
            <a:prstGeom prst="rect">
              <a:avLst/>
            </a:prstGeom>
          </p:spPr>
          <p:txBody>
            <a:bodyPr wrap="square">
              <a:spAutoFit/>
            </a:bodyPr>
            <a:lstStyle/>
            <a:p>
              <a:r>
                <a:rPr lang="en-IE" sz="2000" b="1" dirty="0"/>
                <a:t>Cell </a:t>
              </a:r>
              <a:r>
                <a:rPr lang="en-IE" sz="2000" b="1" dirty="0" smtClean="0"/>
                <a:t>wall</a:t>
              </a:r>
              <a:endParaRPr lang="en-IE" sz="2000" b="1" dirty="0"/>
            </a:p>
          </p:txBody>
        </p:sp>
        <p:cxnSp>
          <p:nvCxnSpPr>
            <p:cNvPr id="21" name="Straight Connector 20"/>
            <p:cNvCxnSpPr/>
            <p:nvPr/>
          </p:nvCxnSpPr>
          <p:spPr>
            <a:xfrm flipH="1">
              <a:off x="6950757" y="2406656"/>
              <a:ext cx="632006" cy="379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1" name="Group 40"/>
          <p:cNvGrpSpPr/>
          <p:nvPr/>
        </p:nvGrpSpPr>
        <p:grpSpPr>
          <a:xfrm>
            <a:off x="6877051" y="3183110"/>
            <a:ext cx="2266950" cy="400110"/>
            <a:chOff x="6877051" y="3183110"/>
            <a:chExt cx="2266950" cy="400110"/>
          </a:xfrm>
        </p:grpSpPr>
        <p:sp>
          <p:nvSpPr>
            <p:cNvPr id="13" name="Rectangle 12"/>
            <p:cNvSpPr/>
            <p:nvPr/>
          </p:nvSpPr>
          <p:spPr>
            <a:xfrm>
              <a:off x="7328059" y="3183110"/>
              <a:ext cx="1815942" cy="400110"/>
            </a:xfrm>
            <a:prstGeom prst="rect">
              <a:avLst/>
            </a:prstGeom>
          </p:spPr>
          <p:txBody>
            <a:bodyPr wrap="square">
              <a:spAutoFit/>
            </a:bodyPr>
            <a:lstStyle/>
            <a:p>
              <a:pPr algn="ctr"/>
              <a:r>
                <a:rPr lang="en-IE" sz="2000" b="1" dirty="0"/>
                <a:t>Cell membrane</a:t>
              </a:r>
            </a:p>
          </p:txBody>
        </p:sp>
        <p:cxnSp>
          <p:nvCxnSpPr>
            <p:cNvPr id="23" name="Straight Connector 22"/>
            <p:cNvCxnSpPr/>
            <p:nvPr/>
          </p:nvCxnSpPr>
          <p:spPr>
            <a:xfrm flipH="1">
              <a:off x="6877051" y="3390557"/>
              <a:ext cx="52980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6528079" y="4638975"/>
            <a:ext cx="2421861" cy="400110"/>
            <a:chOff x="6360189" y="4655832"/>
            <a:chExt cx="2421861" cy="400110"/>
          </a:xfrm>
        </p:grpSpPr>
        <p:sp>
          <p:nvSpPr>
            <p:cNvPr id="15" name="Rectangle 14"/>
            <p:cNvSpPr/>
            <p:nvPr/>
          </p:nvSpPr>
          <p:spPr>
            <a:xfrm>
              <a:off x="7464705" y="4655832"/>
              <a:ext cx="1317345" cy="400110"/>
            </a:xfrm>
            <a:prstGeom prst="rect">
              <a:avLst/>
            </a:prstGeom>
          </p:spPr>
          <p:txBody>
            <a:bodyPr wrap="square">
              <a:spAutoFit/>
            </a:bodyPr>
            <a:lstStyle/>
            <a:p>
              <a:pPr algn="ctr"/>
              <a:r>
                <a:rPr lang="en-IE" sz="2000" b="1" dirty="0" smtClean="0"/>
                <a:t>Cytoplasm</a:t>
              </a:r>
              <a:endParaRPr lang="en-IE" sz="2000" b="1" dirty="0"/>
            </a:p>
          </p:txBody>
        </p:sp>
        <p:cxnSp>
          <p:nvCxnSpPr>
            <p:cNvPr id="25" name="Straight Connector 24"/>
            <p:cNvCxnSpPr/>
            <p:nvPr/>
          </p:nvCxnSpPr>
          <p:spPr>
            <a:xfrm flipH="1" flipV="1">
              <a:off x="6360189" y="4713627"/>
              <a:ext cx="1104516" cy="14226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3" name="Group 32"/>
          <p:cNvGrpSpPr/>
          <p:nvPr/>
        </p:nvGrpSpPr>
        <p:grpSpPr>
          <a:xfrm>
            <a:off x="4072476" y="4477802"/>
            <a:ext cx="1081229" cy="1867133"/>
            <a:chOff x="4072476" y="4226576"/>
            <a:chExt cx="1081229" cy="1867133"/>
          </a:xfrm>
        </p:grpSpPr>
        <p:sp>
          <p:nvSpPr>
            <p:cNvPr id="14" name="Rectangle 13"/>
            <p:cNvSpPr/>
            <p:nvPr/>
          </p:nvSpPr>
          <p:spPr>
            <a:xfrm>
              <a:off x="4072476" y="5693599"/>
              <a:ext cx="1081229" cy="400110"/>
            </a:xfrm>
            <a:prstGeom prst="rect">
              <a:avLst/>
            </a:prstGeom>
          </p:spPr>
          <p:txBody>
            <a:bodyPr wrap="square">
              <a:spAutoFit/>
            </a:bodyPr>
            <a:lstStyle/>
            <a:p>
              <a:r>
                <a:rPr lang="en-IE" sz="2000" b="1" dirty="0" smtClean="0"/>
                <a:t>Vacuole</a:t>
              </a:r>
              <a:endParaRPr lang="en-IE" sz="2000" b="1" dirty="0"/>
            </a:p>
          </p:txBody>
        </p:sp>
        <p:cxnSp>
          <p:nvCxnSpPr>
            <p:cNvPr id="27" name="Straight Connector 26"/>
            <p:cNvCxnSpPr>
              <a:stCxn id="14" idx="0"/>
            </p:cNvCxnSpPr>
            <p:nvPr/>
          </p:nvCxnSpPr>
          <p:spPr>
            <a:xfrm flipH="1" flipV="1">
              <a:off x="4338657" y="4226576"/>
              <a:ext cx="274434" cy="146702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5207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fade">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fade">
                                      <p:cBhvr>
                                        <p:cTn id="22" dur="500"/>
                                        <p:tgtEl>
                                          <p:spTgt spid="4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500"/>
                                        <p:tgtEl>
                                          <p:spTgt spid="3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500"/>
                                        <p:tgtEl>
                                          <p:spTgt spid="3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fade">
                                      <p:cBhvr>
                                        <p:cTn id="3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52638628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76686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smtClean="0">
                <a:solidFill>
                  <a:prstClr val="black"/>
                </a:solidFill>
              </a:rPr>
              <a:t>Plant cells</a:t>
            </a:r>
            <a:endParaRPr lang="en-IE" sz="2800" b="1" dirty="0">
              <a:solidFill>
                <a:prstClr val="black"/>
              </a:solidFill>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1219" y="1611911"/>
            <a:ext cx="5562636" cy="3679309"/>
          </a:xfrm>
          <a:prstGeom prst="rect">
            <a:avLst/>
          </a:prstGeom>
        </p:spPr>
      </p:pic>
      <p:sp>
        <p:nvSpPr>
          <p:cNvPr id="10" name="Rectangle 9"/>
          <p:cNvSpPr/>
          <p:nvPr/>
        </p:nvSpPr>
        <p:spPr>
          <a:xfrm>
            <a:off x="229661" y="967850"/>
            <a:ext cx="8720279" cy="400110"/>
          </a:xfrm>
          <a:prstGeom prst="rect">
            <a:avLst/>
          </a:prstGeom>
        </p:spPr>
        <p:txBody>
          <a:bodyPr wrap="square">
            <a:spAutoFit/>
          </a:bodyPr>
          <a:lstStyle/>
          <a:p>
            <a:r>
              <a:rPr lang="en-US" sz="2000" dirty="0"/>
              <a:t>Plant cells have five main parts:</a:t>
            </a:r>
            <a:endParaRPr lang="en-IE" sz="2000" dirty="0"/>
          </a:p>
        </p:txBody>
      </p:sp>
      <p:grpSp>
        <p:nvGrpSpPr>
          <p:cNvPr id="11" name="Group 10"/>
          <p:cNvGrpSpPr/>
          <p:nvPr/>
        </p:nvGrpSpPr>
        <p:grpSpPr>
          <a:xfrm>
            <a:off x="5296930" y="1611911"/>
            <a:ext cx="3653010" cy="2246769"/>
            <a:chOff x="5296930" y="1611911"/>
            <a:chExt cx="3653010" cy="2246769"/>
          </a:xfrm>
        </p:grpSpPr>
        <p:sp>
          <p:nvSpPr>
            <p:cNvPr id="6" name="Rectangle 5"/>
            <p:cNvSpPr/>
            <p:nvPr/>
          </p:nvSpPr>
          <p:spPr>
            <a:xfrm>
              <a:off x="5940249" y="1611911"/>
              <a:ext cx="3009691" cy="2246769"/>
            </a:xfrm>
            <a:prstGeom prst="rect">
              <a:avLst/>
            </a:prstGeom>
            <a:ln w="12700">
              <a:solidFill>
                <a:schemeClr val="tx1"/>
              </a:solidFill>
            </a:ln>
          </p:spPr>
          <p:txBody>
            <a:bodyPr wrap="square">
              <a:spAutoFit/>
            </a:bodyPr>
            <a:lstStyle/>
            <a:p>
              <a:r>
                <a:rPr lang="en-US" sz="2000" dirty="0"/>
                <a:t>A </a:t>
              </a:r>
              <a:r>
                <a:rPr lang="en-US" sz="2000" b="1" dirty="0"/>
                <a:t>cell membrane </a:t>
              </a:r>
              <a:r>
                <a:rPr lang="en-US" sz="2000" dirty="0"/>
                <a:t>(a thin layer that surrounds the cell):</a:t>
              </a:r>
            </a:p>
            <a:p>
              <a:pPr marL="285750" indent="-285750">
                <a:buFont typeface="Courier New" panose="02070309020205020404" pitchFamily="49" charset="0"/>
                <a:buChar char="o"/>
              </a:pPr>
              <a:r>
                <a:rPr lang="en-US" sz="2000" dirty="0"/>
                <a:t>holds the contents of the cell in place</a:t>
              </a:r>
            </a:p>
            <a:p>
              <a:pPr marL="285750" indent="-285750">
                <a:buFont typeface="Courier New" panose="02070309020205020404" pitchFamily="49" charset="0"/>
                <a:buChar char="o"/>
              </a:pPr>
              <a:r>
                <a:rPr lang="en-US" sz="2000" dirty="0"/>
                <a:t>controls what passes in and out of the cell.</a:t>
              </a:r>
            </a:p>
          </p:txBody>
        </p:sp>
        <p:cxnSp>
          <p:nvCxnSpPr>
            <p:cNvPr id="4" name="Straight Connector 3"/>
            <p:cNvCxnSpPr/>
            <p:nvPr/>
          </p:nvCxnSpPr>
          <p:spPr>
            <a:xfrm flipV="1">
              <a:off x="5296930" y="1611911"/>
              <a:ext cx="643319" cy="95829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7246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76686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smtClean="0">
                <a:solidFill>
                  <a:prstClr val="black"/>
                </a:solidFill>
              </a:rPr>
              <a:t>Plant cells</a:t>
            </a:r>
            <a:endParaRPr lang="en-IE" sz="2800" b="1" dirty="0">
              <a:solidFill>
                <a:prstClr val="black"/>
              </a:solidFill>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1219" y="1611911"/>
            <a:ext cx="5562636" cy="3679309"/>
          </a:xfrm>
          <a:prstGeom prst="rect">
            <a:avLst/>
          </a:prstGeom>
        </p:spPr>
      </p:pic>
      <p:sp>
        <p:nvSpPr>
          <p:cNvPr id="10" name="Rectangle 9"/>
          <p:cNvSpPr/>
          <p:nvPr/>
        </p:nvSpPr>
        <p:spPr>
          <a:xfrm>
            <a:off x="229661" y="967850"/>
            <a:ext cx="8720279" cy="400110"/>
          </a:xfrm>
          <a:prstGeom prst="rect">
            <a:avLst/>
          </a:prstGeom>
        </p:spPr>
        <p:txBody>
          <a:bodyPr wrap="square">
            <a:spAutoFit/>
          </a:bodyPr>
          <a:lstStyle/>
          <a:p>
            <a:r>
              <a:rPr lang="en-US" sz="2000" dirty="0"/>
              <a:t>Plant cells have five main parts:</a:t>
            </a:r>
            <a:endParaRPr lang="en-IE" sz="2000" dirty="0"/>
          </a:p>
        </p:txBody>
      </p:sp>
      <p:grpSp>
        <p:nvGrpSpPr>
          <p:cNvPr id="11" name="Group 10"/>
          <p:cNvGrpSpPr/>
          <p:nvPr/>
        </p:nvGrpSpPr>
        <p:grpSpPr>
          <a:xfrm>
            <a:off x="1367481" y="1611911"/>
            <a:ext cx="7582459" cy="4093428"/>
            <a:chOff x="1367481" y="1611911"/>
            <a:chExt cx="7582459" cy="4093428"/>
          </a:xfrm>
        </p:grpSpPr>
        <p:sp>
          <p:nvSpPr>
            <p:cNvPr id="6" name="Rectangle 5"/>
            <p:cNvSpPr/>
            <p:nvPr/>
          </p:nvSpPr>
          <p:spPr>
            <a:xfrm>
              <a:off x="5940249" y="1611911"/>
              <a:ext cx="3009691" cy="4093428"/>
            </a:xfrm>
            <a:prstGeom prst="rect">
              <a:avLst/>
            </a:prstGeom>
            <a:ln w="12700">
              <a:solidFill>
                <a:schemeClr val="tx1"/>
              </a:solidFill>
            </a:ln>
          </p:spPr>
          <p:txBody>
            <a:bodyPr wrap="square">
              <a:spAutoFit/>
            </a:bodyPr>
            <a:lstStyle/>
            <a:p>
              <a:r>
                <a:rPr lang="en-US" sz="2000" dirty="0" smtClean="0"/>
                <a:t>A </a:t>
              </a:r>
              <a:r>
                <a:rPr lang="en-US" sz="2000" b="1" dirty="0"/>
                <a:t>nucleus</a:t>
              </a:r>
              <a:r>
                <a:rPr lang="en-US" sz="2000" dirty="0"/>
                <a:t> (a round structure that controls the cell)</a:t>
              </a:r>
            </a:p>
            <a:p>
              <a:pPr marL="285750" indent="-285750">
                <a:buFont typeface="Courier New" panose="02070309020205020404" pitchFamily="49" charset="0"/>
                <a:buChar char="o"/>
              </a:pPr>
              <a:r>
                <a:rPr lang="en-US" sz="2000" dirty="0"/>
                <a:t>contains chromosomes</a:t>
              </a:r>
            </a:p>
            <a:p>
              <a:pPr marL="285750" indent="-285750">
                <a:buFont typeface="Courier New" panose="02070309020205020404" pitchFamily="49" charset="0"/>
                <a:buChar char="o"/>
              </a:pPr>
              <a:r>
                <a:rPr lang="en-US" sz="2000" dirty="0"/>
                <a:t>chromosomes contain genes</a:t>
              </a:r>
            </a:p>
            <a:p>
              <a:pPr marL="285750" indent="-285750">
                <a:buFont typeface="Courier New" panose="02070309020205020404" pitchFamily="49" charset="0"/>
                <a:buChar char="o"/>
              </a:pPr>
              <a:r>
                <a:rPr lang="en-US" sz="2000" dirty="0"/>
                <a:t>genes are made of DNA</a:t>
              </a:r>
            </a:p>
            <a:p>
              <a:pPr marL="285750" indent="-285750">
                <a:buFont typeface="Courier New" panose="02070309020205020404" pitchFamily="49" charset="0"/>
                <a:buChar char="o"/>
              </a:pPr>
              <a:r>
                <a:rPr lang="en-US" sz="2000" dirty="0"/>
                <a:t>genes control features such as petal </a:t>
              </a:r>
              <a:r>
                <a:rPr lang="en-US" sz="2000" dirty="0" err="1"/>
                <a:t>colour</a:t>
              </a:r>
              <a:r>
                <a:rPr lang="en-US" sz="2000" dirty="0"/>
                <a:t> and the shape of the leaves</a:t>
              </a:r>
            </a:p>
            <a:p>
              <a:pPr marL="285750" indent="-285750">
                <a:buFont typeface="Courier New" panose="02070309020205020404" pitchFamily="49" charset="0"/>
                <a:buChar char="o"/>
              </a:pPr>
              <a:r>
                <a:rPr lang="en-US" sz="2000" dirty="0"/>
                <a:t>genes are passed on from parents to offspring.</a:t>
              </a:r>
            </a:p>
          </p:txBody>
        </p:sp>
        <p:cxnSp>
          <p:nvCxnSpPr>
            <p:cNvPr id="4" name="Straight Connector 3"/>
            <p:cNvCxnSpPr/>
            <p:nvPr/>
          </p:nvCxnSpPr>
          <p:spPr>
            <a:xfrm flipV="1">
              <a:off x="1367481" y="1611911"/>
              <a:ext cx="4572768" cy="96653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59341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76686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smtClean="0">
                <a:solidFill>
                  <a:prstClr val="black"/>
                </a:solidFill>
              </a:rPr>
              <a:t>Plant cells</a:t>
            </a:r>
            <a:endParaRPr lang="en-IE" sz="2800" b="1" dirty="0">
              <a:solidFill>
                <a:prstClr val="black"/>
              </a:solidFill>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1219" y="1611911"/>
            <a:ext cx="5562636" cy="3679309"/>
          </a:xfrm>
          <a:prstGeom prst="rect">
            <a:avLst/>
          </a:prstGeom>
        </p:spPr>
      </p:pic>
      <p:sp>
        <p:nvSpPr>
          <p:cNvPr id="10" name="Rectangle 9"/>
          <p:cNvSpPr/>
          <p:nvPr/>
        </p:nvSpPr>
        <p:spPr>
          <a:xfrm>
            <a:off x="229661" y="967850"/>
            <a:ext cx="8720279" cy="400110"/>
          </a:xfrm>
          <a:prstGeom prst="rect">
            <a:avLst/>
          </a:prstGeom>
        </p:spPr>
        <p:txBody>
          <a:bodyPr wrap="square">
            <a:spAutoFit/>
          </a:bodyPr>
          <a:lstStyle/>
          <a:p>
            <a:r>
              <a:rPr lang="en-US" sz="2000" dirty="0"/>
              <a:t>Plant cells have five main parts:</a:t>
            </a:r>
            <a:endParaRPr lang="en-IE" sz="2000" dirty="0"/>
          </a:p>
        </p:txBody>
      </p:sp>
      <p:grpSp>
        <p:nvGrpSpPr>
          <p:cNvPr id="8" name="Group 7"/>
          <p:cNvGrpSpPr/>
          <p:nvPr/>
        </p:nvGrpSpPr>
        <p:grpSpPr>
          <a:xfrm>
            <a:off x="4736757" y="1611911"/>
            <a:ext cx="4213183" cy="2554545"/>
            <a:chOff x="4736757" y="1611911"/>
            <a:chExt cx="4213183" cy="2554545"/>
          </a:xfrm>
        </p:grpSpPr>
        <p:sp>
          <p:nvSpPr>
            <p:cNvPr id="6" name="Rectangle 5"/>
            <p:cNvSpPr/>
            <p:nvPr/>
          </p:nvSpPr>
          <p:spPr>
            <a:xfrm>
              <a:off x="5940249" y="1611911"/>
              <a:ext cx="3009691" cy="2554545"/>
            </a:xfrm>
            <a:prstGeom prst="rect">
              <a:avLst/>
            </a:prstGeom>
            <a:ln w="12700">
              <a:solidFill>
                <a:schemeClr val="tx1"/>
              </a:solidFill>
            </a:ln>
          </p:spPr>
          <p:txBody>
            <a:bodyPr wrap="square">
              <a:spAutoFit/>
            </a:bodyPr>
            <a:lstStyle/>
            <a:p>
              <a:r>
                <a:rPr lang="en-IE" sz="2000" b="1" dirty="0">
                  <a:solidFill>
                    <a:prstClr val="black"/>
                  </a:solidFill>
                </a:rPr>
                <a:t>Cytoplasm</a:t>
              </a:r>
              <a:r>
                <a:rPr lang="en-IE" sz="2000" dirty="0">
                  <a:solidFill>
                    <a:prstClr val="black"/>
                  </a:solidFill>
                </a:rPr>
                <a:t> (a liquid that surrounds the nucleus):</a:t>
              </a:r>
            </a:p>
            <a:p>
              <a:pPr marL="285750" indent="-285750">
                <a:buFont typeface="Courier New" panose="02070309020205020404" pitchFamily="49" charset="0"/>
                <a:buChar char="o"/>
              </a:pPr>
              <a:r>
                <a:rPr lang="en-IE" sz="2000" dirty="0">
                  <a:solidFill>
                    <a:prstClr val="black"/>
                  </a:solidFill>
                </a:rPr>
                <a:t>carries out some cell reactions</a:t>
              </a:r>
            </a:p>
            <a:p>
              <a:pPr marL="285750" indent="-285750">
                <a:buFont typeface="Courier New" panose="02070309020205020404" pitchFamily="49" charset="0"/>
                <a:buChar char="o"/>
              </a:pPr>
              <a:r>
                <a:rPr lang="en-IE" sz="2000" dirty="0">
                  <a:solidFill>
                    <a:prstClr val="black"/>
                  </a:solidFill>
                </a:rPr>
                <a:t>contains small structures such as chloroplasts (for photosynthesis).</a:t>
              </a:r>
            </a:p>
          </p:txBody>
        </p:sp>
        <p:cxnSp>
          <p:nvCxnSpPr>
            <p:cNvPr id="4" name="Straight Connector 3"/>
            <p:cNvCxnSpPr/>
            <p:nvPr/>
          </p:nvCxnSpPr>
          <p:spPr>
            <a:xfrm flipV="1">
              <a:off x="4736757" y="1611911"/>
              <a:ext cx="1202724" cy="100772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88667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76686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smtClean="0">
                <a:solidFill>
                  <a:prstClr val="black"/>
                </a:solidFill>
              </a:rPr>
              <a:t>Plant cells</a:t>
            </a:r>
            <a:endParaRPr lang="en-IE" sz="2800" b="1" dirty="0">
              <a:solidFill>
                <a:prstClr val="black"/>
              </a:solidFill>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1219" y="1611911"/>
            <a:ext cx="5562636" cy="3679309"/>
          </a:xfrm>
          <a:prstGeom prst="rect">
            <a:avLst/>
          </a:prstGeom>
        </p:spPr>
      </p:pic>
      <p:sp>
        <p:nvSpPr>
          <p:cNvPr id="10" name="Rectangle 9"/>
          <p:cNvSpPr/>
          <p:nvPr/>
        </p:nvSpPr>
        <p:spPr>
          <a:xfrm>
            <a:off x="229661" y="967850"/>
            <a:ext cx="8720279" cy="400110"/>
          </a:xfrm>
          <a:prstGeom prst="rect">
            <a:avLst/>
          </a:prstGeom>
        </p:spPr>
        <p:txBody>
          <a:bodyPr wrap="square">
            <a:spAutoFit/>
          </a:bodyPr>
          <a:lstStyle/>
          <a:p>
            <a:r>
              <a:rPr lang="en-US" sz="2000" dirty="0"/>
              <a:t>Plant cells have five main parts:</a:t>
            </a:r>
            <a:endParaRPr lang="en-IE" sz="2000" dirty="0"/>
          </a:p>
        </p:txBody>
      </p:sp>
      <p:grpSp>
        <p:nvGrpSpPr>
          <p:cNvPr id="8" name="Group 7"/>
          <p:cNvGrpSpPr/>
          <p:nvPr/>
        </p:nvGrpSpPr>
        <p:grpSpPr>
          <a:xfrm>
            <a:off x="3253946" y="1611911"/>
            <a:ext cx="5695994" cy="1740889"/>
            <a:chOff x="3253946" y="1611911"/>
            <a:chExt cx="5695994" cy="1740889"/>
          </a:xfrm>
        </p:grpSpPr>
        <p:sp>
          <p:nvSpPr>
            <p:cNvPr id="6" name="Rectangle 5"/>
            <p:cNvSpPr/>
            <p:nvPr/>
          </p:nvSpPr>
          <p:spPr>
            <a:xfrm>
              <a:off x="5940249" y="1611911"/>
              <a:ext cx="3009691" cy="1631216"/>
            </a:xfrm>
            <a:prstGeom prst="rect">
              <a:avLst/>
            </a:prstGeom>
            <a:ln w="12700">
              <a:solidFill>
                <a:schemeClr val="tx1"/>
              </a:solidFill>
            </a:ln>
          </p:spPr>
          <p:txBody>
            <a:bodyPr wrap="square">
              <a:spAutoFit/>
            </a:bodyPr>
            <a:lstStyle/>
            <a:p>
              <a:r>
                <a:rPr lang="en-IE" sz="2000" b="1" dirty="0" smtClean="0">
                  <a:solidFill>
                    <a:prstClr val="black"/>
                  </a:solidFill>
                </a:rPr>
                <a:t>Vacuole</a:t>
              </a:r>
              <a:r>
                <a:rPr lang="en-IE" sz="2000" dirty="0" smtClean="0">
                  <a:solidFill>
                    <a:prstClr val="black"/>
                  </a:solidFill>
                </a:rPr>
                <a:t> </a:t>
              </a:r>
              <a:r>
                <a:rPr lang="en-IE" sz="2000" dirty="0">
                  <a:solidFill>
                    <a:prstClr val="black"/>
                  </a:solidFill>
                </a:rPr>
                <a:t>(a small liquid-filled bag in the cytoplasm):</a:t>
              </a:r>
            </a:p>
            <a:p>
              <a:pPr marL="285750" indent="-285750">
                <a:buFont typeface="Courier New" panose="02070309020205020404" pitchFamily="49" charset="0"/>
                <a:buChar char="o"/>
              </a:pPr>
              <a:r>
                <a:rPr lang="en-IE" sz="2000" dirty="0">
                  <a:solidFill>
                    <a:prstClr val="black"/>
                  </a:solidFill>
                </a:rPr>
                <a:t>gives strength to plant cells.</a:t>
              </a:r>
            </a:p>
          </p:txBody>
        </p:sp>
        <p:cxnSp>
          <p:nvCxnSpPr>
            <p:cNvPr id="4" name="Straight Connector 3"/>
            <p:cNvCxnSpPr/>
            <p:nvPr/>
          </p:nvCxnSpPr>
          <p:spPr>
            <a:xfrm flipV="1">
              <a:off x="3253946" y="1611911"/>
              <a:ext cx="2677297" cy="174088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58130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76686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Function and location of cell structures</a:t>
            </a:r>
          </a:p>
        </p:txBody>
      </p:sp>
      <p:graphicFrame>
        <p:nvGraphicFramePr>
          <p:cNvPr id="13" name="Table 12"/>
          <p:cNvGraphicFramePr>
            <a:graphicFrameLocks noGrp="1"/>
          </p:cNvGraphicFramePr>
          <p:nvPr>
            <p:extLst>
              <p:ext uri="{D42A27DB-BD31-4B8C-83A1-F6EECF244321}">
                <p14:modId xmlns:p14="http://schemas.microsoft.com/office/powerpoint/2010/main" val="266294305"/>
              </p:ext>
            </p:extLst>
          </p:nvPr>
        </p:nvGraphicFramePr>
        <p:xfrm>
          <a:off x="419162" y="1234440"/>
          <a:ext cx="8387857" cy="4389120"/>
        </p:xfrm>
        <a:graphic>
          <a:graphicData uri="http://schemas.openxmlformats.org/drawingml/2006/table">
            <a:tbl>
              <a:tblPr firstRow="1" bandRow="1">
                <a:tableStyleId>{5C22544A-7EE6-4342-B048-85BDC9FD1C3A}</a:tableStyleId>
              </a:tblPr>
              <a:tblGrid>
                <a:gridCol w="1816565">
                  <a:extLst>
                    <a:ext uri="{9D8B030D-6E8A-4147-A177-3AD203B41FA5}">
                      <a16:colId xmlns:a16="http://schemas.microsoft.com/office/drawing/2014/main" xmlns="" val="20000"/>
                    </a:ext>
                  </a:extLst>
                </a:gridCol>
                <a:gridCol w="4410075">
                  <a:extLst>
                    <a:ext uri="{9D8B030D-6E8A-4147-A177-3AD203B41FA5}">
                      <a16:colId xmlns:a16="http://schemas.microsoft.com/office/drawing/2014/main" xmlns="" val="20001"/>
                    </a:ext>
                  </a:extLst>
                </a:gridCol>
                <a:gridCol w="2161217">
                  <a:extLst>
                    <a:ext uri="{9D8B030D-6E8A-4147-A177-3AD203B41FA5}">
                      <a16:colId xmlns:a16="http://schemas.microsoft.com/office/drawing/2014/main" xmlns="" val="20002"/>
                    </a:ext>
                  </a:extLst>
                </a:gridCol>
              </a:tblGrid>
              <a:tr h="370840">
                <a:tc>
                  <a:txBody>
                    <a:bodyPr/>
                    <a:lstStyle/>
                    <a:p>
                      <a:r>
                        <a:rPr lang="en-US" sz="2000" dirty="0" smtClean="0"/>
                        <a:t>Cell structure</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334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Function</a:t>
                      </a: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334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Found in</a:t>
                      </a: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334C"/>
                    </a:solidFill>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smtClean="0"/>
                        <a:t>Cell membrane</a:t>
                      </a:r>
                      <a:endParaRPr lang="en-IE" sz="2000" b="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931"/>
                    </a:solidFill>
                  </a:tcPr>
                </a:tc>
                <a:tc>
                  <a:txBody>
                    <a:bodyPr/>
                    <a:lstStyle/>
                    <a:p>
                      <a:pPr marL="342900" indent="-342900">
                        <a:buClr>
                          <a:srgbClr val="BDD931"/>
                        </a:buClr>
                        <a:buFont typeface="Arial" panose="020B0604020202020204" pitchFamily="34" charset="0"/>
                        <a:buChar char="•"/>
                      </a:pPr>
                      <a:r>
                        <a:rPr lang="en-US" sz="2000" dirty="0" smtClean="0"/>
                        <a:t>Retains cell contents</a:t>
                      </a:r>
                    </a:p>
                    <a:p>
                      <a:pPr marL="342900" indent="-342900">
                        <a:buClr>
                          <a:srgbClr val="BDD931"/>
                        </a:buClr>
                        <a:buFont typeface="Arial" panose="020B0604020202020204" pitchFamily="34" charset="0"/>
                        <a:buChar char="•"/>
                      </a:pPr>
                      <a:r>
                        <a:rPr lang="en-US" sz="2000" dirty="0" smtClean="0"/>
                        <a:t>Controls what passes in and out of the cell</a:t>
                      </a: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Animals and plants</a:t>
                      </a:r>
                    </a:p>
                    <a:p>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smtClean="0"/>
                        <a:t>Nucleus</a:t>
                      </a:r>
                      <a:endParaRPr lang="en-IE"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931"/>
                    </a:solidFill>
                  </a:tcPr>
                </a:tc>
                <a:tc>
                  <a:txBody>
                    <a:bodyPr/>
                    <a:lstStyle/>
                    <a:p>
                      <a:pPr marL="342900" marR="0" lvl="0" indent="-342900" algn="l" defTabSz="914400" rtl="0" eaLnBrk="1" fontAlgn="auto" latinLnBrk="0" hangingPunct="1">
                        <a:lnSpc>
                          <a:spcPct val="100000"/>
                        </a:lnSpc>
                        <a:spcBef>
                          <a:spcPts val="0"/>
                        </a:spcBef>
                        <a:spcAft>
                          <a:spcPts val="0"/>
                        </a:spcAft>
                        <a:buClr>
                          <a:srgbClr val="BDD931"/>
                        </a:buClr>
                        <a:buSzTx/>
                        <a:buFont typeface="Arial" panose="020B0604020202020204" pitchFamily="34" charset="0"/>
                        <a:buChar char="•"/>
                        <a:tabLst/>
                        <a:defRPr/>
                      </a:pPr>
                      <a:r>
                        <a:rPr lang="en-US" sz="2000" dirty="0" smtClean="0"/>
                        <a:t>The control </a:t>
                      </a:r>
                      <a:r>
                        <a:rPr lang="en-US" sz="2000" dirty="0" err="1" smtClean="0"/>
                        <a:t>centre</a:t>
                      </a:r>
                      <a:r>
                        <a:rPr lang="en-US" sz="2000" dirty="0" smtClean="0"/>
                        <a:t> of the cell</a:t>
                      </a: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dirty="0" smtClean="0"/>
                        <a:t>Animals and plants</a:t>
                      </a: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370840">
                <a:tc>
                  <a:txBody>
                    <a:bodyPr/>
                    <a:lstStyle/>
                    <a:p>
                      <a:r>
                        <a:rPr lang="en-US" sz="2000" b="1" dirty="0" smtClean="0"/>
                        <a:t>Cytoplasm</a:t>
                      </a:r>
                    </a:p>
                    <a:p>
                      <a:endParaRPr lang="en-IE"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931"/>
                    </a:solidFill>
                  </a:tcPr>
                </a:tc>
                <a:tc>
                  <a:txBody>
                    <a:bodyPr/>
                    <a:lstStyle/>
                    <a:p>
                      <a:pPr marL="342900" indent="-342900">
                        <a:buClr>
                          <a:srgbClr val="BDD931"/>
                        </a:buClr>
                        <a:buFont typeface="Arial" panose="020B0604020202020204" pitchFamily="34" charset="0"/>
                        <a:buChar char="•"/>
                      </a:pPr>
                      <a:r>
                        <a:rPr lang="en-US" sz="2000" dirty="0" smtClean="0"/>
                        <a:t>Carries out some cell reactions</a:t>
                      </a:r>
                    </a:p>
                    <a:p>
                      <a:pPr marL="342900" indent="-342900">
                        <a:buClr>
                          <a:srgbClr val="BDD931"/>
                        </a:buClr>
                        <a:buFont typeface="Arial" panose="020B0604020202020204" pitchFamily="34" charset="0"/>
                        <a:buChar char="•"/>
                      </a:pPr>
                      <a:r>
                        <a:rPr lang="en-US" sz="2000" dirty="0" smtClean="0"/>
                        <a:t>Supports tiny cell structures</a:t>
                      </a: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Animals and plants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smtClean="0"/>
                        <a:t>Mitochondrion</a:t>
                      </a:r>
                      <a:endParaRPr lang="en-IE"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931"/>
                    </a:solidFill>
                  </a:tcPr>
                </a:tc>
                <a:tc>
                  <a:txBody>
                    <a:bodyPr/>
                    <a:lstStyle/>
                    <a:p>
                      <a:pPr marL="342900" marR="0" lvl="0" indent="-342900" algn="l" defTabSz="914400" rtl="0" eaLnBrk="1" fontAlgn="auto" latinLnBrk="0" hangingPunct="1">
                        <a:lnSpc>
                          <a:spcPct val="100000"/>
                        </a:lnSpc>
                        <a:spcBef>
                          <a:spcPts val="0"/>
                        </a:spcBef>
                        <a:spcAft>
                          <a:spcPts val="0"/>
                        </a:spcAft>
                        <a:buClr>
                          <a:srgbClr val="BDD931"/>
                        </a:buClr>
                        <a:buSzTx/>
                        <a:buFont typeface="Arial" panose="020B0604020202020204" pitchFamily="34" charset="0"/>
                        <a:buChar char="•"/>
                        <a:tabLst/>
                        <a:defRPr/>
                      </a:pPr>
                      <a:r>
                        <a:rPr lang="en-US" sz="2000" dirty="0" smtClean="0"/>
                        <a:t>Supplies energy to the cell (by respiration)</a:t>
                      </a: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Animals and plants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370840">
                <a:tc>
                  <a:txBody>
                    <a:bodyPr/>
                    <a:lstStyle/>
                    <a:p>
                      <a:r>
                        <a:rPr lang="en-US" sz="2000" b="1" dirty="0" smtClean="0"/>
                        <a:t>Cell wall</a:t>
                      </a:r>
                      <a:endParaRPr lang="en-IE"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931"/>
                    </a:solidFill>
                  </a:tcPr>
                </a:tc>
                <a:tc>
                  <a:txBody>
                    <a:bodyPr/>
                    <a:lstStyle/>
                    <a:p>
                      <a:pPr marL="342900" indent="-342900">
                        <a:buClr>
                          <a:srgbClr val="BDD931"/>
                        </a:buClr>
                        <a:buFont typeface="Arial" panose="020B0604020202020204" pitchFamily="34" charset="0"/>
                        <a:buChar char="•"/>
                      </a:pPr>
                      <a:r>
                        <a:rPr lang="en-US" sz="2000" dirty="0" smtClean="0"/>
                        <a:t>Gives strength to the cell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Plants only</a:t>
                      </a: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370840">
                <a:tc>
                  <a:txBody>
                    <a:bodyPr/>
                    <a:lstStyle/>
                    <a:p>
                      <a:r>
                        <a:rPr lang="en-US" sz="2000" b="1" dirty="0" smtClean="0"/>
                        <a:t>Chloroplast</a:t>
                      </a:r>
                      <a:endParaRPr lang="en-IE"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931"/>
                    </a:solidFill>
                  </a:tcPr>
                </a:tc>
                <a:tc>
                  <a:txBody>
                    <a:bodyPr/>
                    <a:lstStyle/>
                    <a:p>
                      <a:pPr marL="342900" indent="-342900">
                        <a:buClr>
                          <a:srgbClr val="BDD931"/>
                        </a:buClr>
                        <a:buFont typeface="Arial" panose="020B0604020202020204" pitchFamily="34" charset="0"/>
                        <a:buChar char="•"/>
                      </a:pPr>
                      <a:r>
                        <a:rPr lang="en-US" sz="2000" dirty="0" smtClean="0"/>
                        <a:t>Makes food (by photosynthesis)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Plants only</a:t>
                      </a: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smtClean="0"/>
                        <a:t>Vacuole</a:t>
                      </a:r>
                      <a:endParaRPr lang="en-IE"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931"/>
                    </a:solidFill>
                  </a:tcPr>
                </a:tc>
                <a:tc>
                  <a:txBody>
                    <a:bodyPr/>
                    <a:lstStyle/>
                    <a:p>
                      <a:pPr marL="342900" marR="0" lvl="0" indent="-342900" algn="l" defTabSz="914400" rtl="0" eaLnBrk="1" fontAlgn="auto" latinLnBrk="0" hangingPunct="1">
                        <a:lnSpc>
                          <a:spcPct val="100000"/>
                        </a:lnSpc>
                        <a:spcBef>
                          <a:spcPts val="0"/>
                        </a:spcBef>
                        <a:spcAft>
                          <a:spcPts val="0"/>
                        </a:spcAft>
                        <a:buClr>
                          <a:srgbClr val="BDD931"/>
                        </a:buClr>
                        <a:buSzTx/>
                        <a:buFont typeface="Arial" panose="020B0604020202020204" pitchFamily="34" charset="0"/>
                        <a:buChar char="•"/>
                        <a:tabLst/>
                        <a:defRPr/>
                      </a:pPr>
                      <a:r>
                        <a:rPr lang="en-US" sz="2000" dirty="0" smtClean="0"/>
                        <a:t>Gives strength to the cell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Plants only</a:t>
                      </a: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4057630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76686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The light microscope</a:t>
            </a:r>
          </a:p>
        </p:txBody>
      </p:sp>
      <p:sp>
        <p:nvSpPr>
          <p:cNvPr id="10" name="Rectangle 9"/>
          <p:cNvSpPr/>
          <p:nvPr/>
        </p:nvSpPr>
        <p:spPr>
          <a:xfrm>
            <a:off x="229661" y="967850"/>
            <a:ext cx="8720279" cy="1631216"/>
          </a:xfrm>
          <a:prstGeom prst="rect">
            <a:avLst/>
          </a:prstGeom>
        </p:spPr>
        <p:txBody>
          <a:bodyPr wrap="square">
            <a:spAutoFit/>
          </a:bodyPr>
          <a:lstStyle/>
          <a:p>
            <a:r>
              <a:rPr lang="en-US" sz="2000" dirty="0" smtClean="0"/>
              <a:t>A </a:t>
            </a:r>
            <a:r>
              <a:rPr lang="en-US" sz="2000" b="1" dirty="0"/>
              <a:t>microscope</a:t>
            </a:r>
            <a:r>
              <a:rPr lang="en-US" sz="2000" dirty="0"/>
              <a:t> is used to </a:t>
            </a:r>
            <a:r>
              <a:rPr lang="en-US" sz="2000" dirty="0" smtClean="0"/>
              <a:t>view objects </a:t>
            </a:r>
            <a:r>
              <a:rPr lang="en-US" sz="2000" dirty="0"/>
              <a:t>that are too small to </a:t>
            </a:r>
            <a:r>
              <a:rPr lang="en-US" sz="2000" dirty="0" smtClean="0"/>
              <a:t>be seen </a:t>
            </a:r>
            <a:r>
              <a:rPr lang="en-US" sz="2000" dirty="0"/>
              <a:t>by eyesight alone</a:t>
            </a:r>
            <a:r>
              <a:rPr lang="en-US" sz="2000" dirty="0" smtClean="0"/>
              <a:t>.</a:t>
            </a:r>
          </a:p>
          <a:p>
            <a:endParaRPr lang="en-US" sz="2000" dirty="0"/>
          </a:p>
          <a:p>
            <a:r>
              <a:rPr lang="en-US" sz="2000" dirty="0"/>
              <a:t>The term ‘magnification’ </a:t>
            </a:r>
            <a:r>
              <a:rPr lang="en-US" sz="2000" dirty="0" smtClean="0"/>
              <a:t>means how </a:t>
            </a:r>
            <a:r>
              <a:rPr lang="en-US" sz="2000" dirty="0"/>
              <a:t>many times larger the </a:t>
            </a:r>
            <a:r>
              <a:rPr lang="en-US" sz="2000" dirty="0" smtClean="0"/>
              <a:t>object appears </a:t>
            </a:r>
            <a:r>
              <a:rPr lang="en-US" sz="2000" dirty="0"/>
              <a:t>to be when viewed </a:t>
            </a:r>
            <a:r>
              <a:rPr lang="en-US" sz="2000" dirty="0" smtClean="0"/>
              <a:t>under the </a:t>
            </a:r>
            <a:r>
              <a:rPr lang="en-US" sz="2000" dirty="0"/>
              <a:t>microscope.</a:t>
            </a:r>
            <a:endParaRPr lang="en-IE" sz="20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2382" y="2599066"/>
            <a:ext cx="4667100" cy="3830309"/>
          </a:xfrm>
          <a:prstGeom prst="rect">
            <a:avLst/>
          </a:prstGeom>
        </p:spPr>
      </p:pic>
    </p:spTree>
    <p:extLst>
      <p:ext uri="{BB962C8B-B14F-4D97-AF65-F5344CB8AC3E}">
        <p14:creationId xmlns:p14="http://schemas.microsoft.com/office/powerpoint/2010/main" val="3085988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fade">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92" y="-8518"/>
            <a:ext cx="9144000" cy="6858000"/>
          </a:xfrm>
          <a:prstGeom prst="rect">
            <a:avLst/>
          </a:prstGeom>
        </p:spPr>
      </p:pic>
      <p:sp>
        <p:nvSpPr>
          <p:cNvPr id="5" name="TextBox 1"/>
          <p:cNvSpPr txBox="1"/>
          <p:nvPr/>
        </p:nvSpPr>
        <p:spPr>
          <a:xfrm>
            <a:off x="229661" y="444630"/>
            <a:ext cx="876686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The parts of a microscope</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17391" y="967850"/>
            <a:ext cx="3191399" cy="5442475"/>
          </a:xfrm>
          <a:prstGeom prst="rect">
            <a:avLst/>
          </a:prstGeom>
        </p:spPr>
      </p:pic>
      <p:grpSp>
        <p:nvGrpSpPr>
          <p:cNvPr id="39" name="Group 38"/>
          <p:cNvGrpSpPr/>
          <p:nvPr/>
        </p:nvGrpSpPr>
        <p:grpSpPr>
          <a:xfrm>
            <a:off x="1237726" y="1059785"/>
            <a:ext cx="3191399" cy="400110"/>
            <a:chOff x="1237726" y="1059785"/>
            <a:chExt cx="3191399" cy="400110"/>
          </a:xfrm>
        </p:grpSpPr>
        <p:sp>
          <p:nvSpPr>
            <p:cNvPr id="6" name="Rectangle 5"/>
            <p:cNvSpPr/>
            <p:nvPr/>
          </p:nvSpPr>
          <p:spPr>
            <a:xfrm>
              <a:off x="1237726" y="1059785"/>
              <a:ext cx="1609800" cy="400110"/>
            </a:xfrm>
            <a:prstGeom prst="rect">
              <a:avLst/>
            </a:prstGeom>
          </p:spPr>
          <p:txBody>
            <a:bodyPr wrap="none">
              <a:spAutoFit/>
            </a:bodyPr>
            <a:lstStyle/>
            <a:p>
              <a:r>
                <a:rPr lang="en-IE" sz="2000" b="1" dirty="0"/>
                <a:t>Eyepiece lens</a:t>
              </a:r>
            </a:p>
          </p:txBody>
        </p:sp>
        <p:cxnSp>
          <p:nvCxnSpPr>
            <p:cNvPr id="17" name="Straight Connector 16"/>
            <p:cNvCxnSpPr/>
            <p:nvPr/>
          </p:nvCxnSpPr>
          <p:spPr>
            <a:xfrm flipH="1">
              <a:off x="2766118" y="1076549"/>
              <a:ext cx="1663007" cy="18329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0" name="Group 39"/>
          <p:cNvGrpSpPr/>
          <p:nvPr/>
        </p:nvGrpSpPr>
        <p:grpSpPr>
          <a:xfrm>
            <a:off x="873511" y="2119751"/>
            <a:ext cx="3255753" cy="482880"/>
            <a:chOff x="873511" y="2119751"/>
            <a:chExt cx="3255753" cy="482880"/>
          </a:xfrm>
        </p:grpSpPr>
        <p:sp>
          <p:nvSpPr>
            <p:cNvPr id="7" name="Rectangle 6"/>
            <p:cNvSpPr/>
            <p:nvPr/>
          </p:nvSpPr>
          <p:spPr>
            <a:xfrm>
              <a:off x="873511" y="2119751"/>
              <a:ext cx="2143880" cy="400110"/>
            </a:xfrm>
            <a:prstGeom prst="rect">
              <a:avLst/>
            </a:prstGeom>
          </p:spPr>
          <p:txBody>
            <a:bodyPr wrap="square">
              <a:spAutoFit/>
            </a:bodyPr>
            <a:lstStyle/>
            <a:p>
              <a:r>
                <a:rPr lang="en-IE" sz="2000" b="1" dirty="0"/>
                <a:t>Coarse </a:t>
              </a:r>
              <a:r>
                <a:rPr lang="en-IE" sz="2000" b="1" dirty="0" smtClean="0"/>
                <a:t>focus knob</a:t>
              </a:r>
              <a:endParaRPr lang="en-IE" sz="2000" b="1" dirty="0"/>
            </a:p>
          </p:txBody>
        </p:sp>
        <p:cxnSp>
          <p:nvCxnSpPr>
            <p:cNvPr id="18" name="Straight Connector 17"/>
            <p:cNvCxnSpPr/>
            <p:nvPr/>
          </p:nvCxnSpPr>
          <p:spPr>
            <a:xfrm flipH="1" flipV="1">
              <a:off x="3017391" y="2352051"/>
              <a:ext cx="1111873" cy="2505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1" name="Group 40"/>
          <p:cNvGrpSpPr/>
          <p:nvPr/>
        </p:nvGrpSpPr>
        <p:grpSpPr>
          <a:xfrm>
            <a:off x="982534" y="2932605"/>
            <a:ext cx="3443177" cy="400110"/>
            <a:chOff x="982534" y="2932605"/>
            <a:chExt cx="3443177" cy="400110"/>
          </a:xfrm>
        </p:grpSpPr>
        <p:sp>
          <p:nvSpPr>
            <p:cNvPr id="8" name="Rectangle 7"/>
            <p:cNvSpPr/>
            <p:nvPr/>
          </p:nvSpPr>
          <p:spPr>
            <a:xfrm>
              <a:off x="982534" y="2932605"/>
              <a:ext cx="1925835" cy="400110"/>
            </a:xfrm>
            <a:prstGeom prst="rect">
              <a:avLst/>
            </a:prstGeom>
          </p:spPr>
          <p:txBody>
            <a:bodyPr wrap="square">
              <a:spAutoFit/>
            </a:bodyPr>
            <a:lstStyle/>
            <a:p>
              <a:r>
                <a:rPr lang="en-IE" sz="2000" b="1" dirty="0"/>
                <a:t>Fine </a:t>
              </a:r>
              <a:r>
                <a:rPr lang="en-IE" sz="2000" b="1" dirty="0" smtClean="0"/>
                <a:t>focus knob</a:t>
              </a:r>
              <a:endParaRPr lang="en-IE" sz="2000" b="1" dirty="0"/>
            </a:p>
          </p:txBody>
        </p:sp>
        <p:cxnSp>
          <p:nvCxnSpPr>
            <p:cNvPr id="20" name="Straight Connector 19"/>
            <p:cNvCxnSpPr/>
            <p:nvPr/>
          </p:nvCxnSpPr>
          <p:spPr>
            <a:xfrm flipH="1" flipV="1">
              <a:off x="2858874" y="3132660"/>
              <a:ext cx="1566837" cy="1260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 name="Group 41"/>
          <p:cNvGrpSpPr/>
          <p:nvPr/>
        </p:nvGrpSpPr>
        <p:grpSpPr>
          <a:xfrm>
            <a:off x="5411240" y="2422162"/>
            <a:ext cx="2482682" cy="1010910"/>
            <a:chOff x="5411240" y="2422162"/>
            <a:chExt cx="2482682" cy="1010910"/>
          </a:xfrm>
        </p:grpSpPr>
        <p:sp>
          <p:nvSpPr>
            <p:cNvPr id="9" name="Rectangle 8"/>
            <p:cNvSpPr/>
            <p:nvPr/>
          </p:nvSpPr>
          <p:spPr>
            <a:xfrm>
              <a:off x="6603184" y="2422162"/>
              <a:ext cx="1290738" cy="400110"/>
            </a:xfrm>
            <a:prstGeom prst="rect">
              <a:avLst/>
            </a:prstGeom>
          </p:spPr>
          <p:txBody>
            <a:bodyPr wrap="none">
              <a:spAutoFit/>
            </a:bodyPr>
            <a:lstStyle/>
            <a:p>
              <a:r>
                <a:rPr lang="en-IE" sz="2000" b="1" dirty="0" smtClean="0"/>
                <a:t>Nosepiece</a:t>
              </a:r>
              <a:endParaRPr lang="en-IE" sz="2000" b="1" dirty="0"/>
            </a:p>
          </p:txBody>
        </p:sp>
        <p:cxnSp>
          <p:nvCxnSpPr>
            <p:cNvPr id="23" name="Straight Connector 22"/>
            <p:cNvCxnSpPr/>
            <p:nvPr/>
          </p:nvCxnSpPr>
          <p:spPr>
            <a:xfrm flipH="1">
              <a:off x="5411240" y="2651954"/>
              <a:ext cx="1191944" cy="78111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3" name="Group 42"/>
          <p:cNvGrpSpPr/>
          <p:nvPr/>
        </p:nvGrpSpPr>
        <p:grpSpPr>
          <a:xfrm>
            <a:off x="5055994" y="3198533"/>
            <a:ext cx="3110073" cy="988939"/>
            <a:chOff x="5055994" y="3198533"/>
            <a:chExt cx="3110073" cy="988939"/>
          </a:xfrm>
        </p:grpSpPr>
        <p:sp>
          <p:nvSpPr>
            <p:cNvPr id="12" name="Rectangle 11"/>
            <p:cNvSpPr/>
            <p:nvPr/>
          </p:nvSpPr>
          <p:spPr>
            <a:xfrm>
              <a:off x="6476950" y="3198533"/>
              <a:ext cx="1689117" cy="400110"/>
            </a:xfrm>
            <a:prstGeom prst="rect">
              <a:avLst/>
            </a:prstGeom>
          </p:spPr>
          <p:txBody>
            <a:bodyPr wrap="none">
              <a:spAutoFit/>
            </a:bodyPr>
            <a:lstStyle/>
            <a:p>
              <a:r>
                <a:rPr lang="en-IE" sz="2000" b="1" dirty="0"/>
                <a:t>Objective lens</a:t>
              </a:r>
            </a:p>
          </p:txBody>
        </p:sp>
        <p:cxnSp>
          <p:nvCxnSpPr>
            <p:cNvPr id="25" name="Straight Connector 24"/>
            <p:cNvCxnSpPr/>
            <p:nvPr/>
          </p:nvCxnSpPr>
          <p:spPr>
            <a:xfrm flipH="1">
              <a:off x="5525670" y="3420482"/>
              <a:ext cx="934393" cy="32891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5055994" y="3420482"/>
              <a:ext cx="1404069" cy="7669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 name="Group 43"/>
          <p:cNvGrpSpPr/>
          <p:nvPr/>
        </p:nvGrpSpPr>
        <p:grpSpPr>
          <a:xfrm>
            <a:off x="5486997" y="3736161"/>
            <a:ext cx="1716557" cy="663949"/>
            <a:chOff x="5486997" y="3736161"/>
            <a:chExt cx="1716557" cy="663949"/>
          </a:xfrm>
        </p:grpSpPr>
        <p:sp>
          <p:nvSpPr>
            <p:cNvPr id="13" name="Rectangle 12"/>
            <p:cNvSpPr/>
            <p:nvPr/>
          </p:nvSpPr>
          <p:spPr>
            <a:xfrm>
              <a:off x="6619740" y="3736161"/>
              <a:ext cx="583814" cy="400110"/>
            </a:xfrm>
            <a:prstGeom prst="rect">
              <a:avLst/>
            </a:prstGeom>
          </p:spPr>
          <p:txBody>
            <a:bodyPr wrap="none">
              <a:spAutoFit/>
            </a:bodyPr>
            <a:lstStyle/>
            <a:p>
              <a:r>
                <a:rPr lang="en-IE" sz="2000" b="1" dirty="0"/>
                <a:t>Clip</a:t>
              </a:r>
            </a:p>
          </p:txBody>
        </p:sp>
        <p:cxnSp>
          <p:nvCxnSpPr>
            <p:cNvPr id="29" name="Straight Connector 28"/>
            <p:cNvCxnSpPr/>
            <p:nvPr/>
          </p:nvCxnSpPr>
          <p:spPr>
            <a:xfrm flipH="1">
              <a:off x="5486997" y="4004736"/>
              <a:ext cx="1133815" cy="39537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5" name="Group 44"/>
          <p:cNvGrpSpPr/>
          <p:nvPr/>
        </p:nvGrpSpPr>
        <p:grpSpPr>
          <a:xfrm>
            <a:off x="5525670" y="4312762"/>
            <a:ext cx="2079476" cy="400110"/>
            <a:chOff x="5525670" y="4312762"/>
            <a:chExt cx="2079476" cy="400110"/>
          </a:xfrm>
        </p:grpSpPr>
        <p:sp>
          <p:nvSpPr>
            <p:cNvPr id="14" name="Rectangle 13"/>
            <p:cNvSpPr/>
            <p:nvPr/>
          </p:nvSpPr>
          <p:spPr>
            <a:xfrm>
              <a:off x="6837435" y="4312762"/>
              <a:ext cx="767711" cy="400110"/>
            </a:xfrm>
            <a:prstGeom prst="rect">
              <a:avLst/>
            </a:prstGeom>
          </p:spPr>
          <p:txBody>
            <a:bodyPr wrap="none">
              <a:spAutoFit/>
            </a:bodyPr>
            <a:lstStyle/>
            <a:p>
              <a:r>
                <a:rPr lang="en-IE" sz="2000" b="1" dirty="0"/>
                <a:t>Stage</a:t>
              </a:r>
            </a:p>
          </p:txBody>
        </p:sp>
        <p:cxnSp>
          <p:nvCxnSpPr>
            <p:cNvPr id="31" name="Straight Connector 30"/>
            <p:cNvCxnSpPr/>
            <p:nvPr/>
          </p:nvCxnSpPr>
          <p:spPr>
            <a:xfrm flipH="1">
              <a:off x="5525670" y="4508121"/>
              <a:ext cx="1311765" cy="330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6" name="Group 45"/>
          <p:cNvGrpSpPr/>
          <p:nvPr/>
        </p:nvGrpSpPr>
        <p:grpSpPr>
          <a:xfrm>
            <a:off x="5311293" y="4947278"/>
            <a:ext cx="3179106" cy="400110"/>
            <a:chOff x="5311293" y="4947278"/>
            <a:chExt cx="3179106" cy="400110"/>
          </a:xfrm>
        </p:grpSpPr>
        <p:sp>
          <p:nvSpPr>
            <p:cNvPr id="15" name="Rectangle 14"/>
            <p:cNvSpPr/>
            <p:nvPr/>
          </p:nvSpPr>
          <p:spPr>
            <a:xfrm>
              <a:off x="6460063" y="4947278"/>
              <a:ext cx="2030336" cy="400110"/>
            </a:xfrm>
            <a:prstGeom prst="rect">
              <a:avLst/>
            </a:prstGeom>
          </p:spPr>
          <p:txBody>
            <a:bodyPr wrap="square">
              <a:spAutoFit/>
            </a:bodyPr>
            <a:lstStyle/>
            <a:p>
              <a:r>
                <a:rPr lang="en-IE" sz="2000" b="1" dirty="0" smtClean="0"/>
                <a:t>Mirror (or </a:t>
              </a:r>
              <a:r>
                <a:rPr lang="en-IE" sz="2000" b="1" dirty="0"/>
                <a:t>light)</a:t>
              </a:r>
            </a:p>
          </p:txBody>
        </p:sp>
        <p:cxnSp>
          <p:nvCxnSpPr>
            <p:cNvPr id="33" name="Straight Connector 32"/>
            <p:cNvCxnSpPr/>
            <p:nvPr/>
          </p:nvCxnSpPr>
          <p:spPr>
            <a:xfrm flipH="1" flipV="1">
              <a:off x="5311293" y="5084100"/>
              <a:ext cx="1165657" cy="6323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25386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fade">
                                      <p:cBhvr>
                                        <p:cTn id="12" dur="500"/>
                                        <p:tgtEl>
                                          <p:spTgt spid="3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5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fade">
                                      <p:cBhvr>
                                        <p:cTn id="22" dur="500"/>
                                        <p:tgtEl>
                                          <p:spTgt spid="4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fade">
                                      <p:cBhvr>
                                        <p:cTn id="27" dur="500"/>
                                        <p:tgtEl>
                                          <p:spTgt spid="4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3"/>
                                        </p:tgtEl>
                                        <p:attrNameLst>
                                          <p:attrName>style.visibility</p:attrName>
                                        </p:attrNameLst>
                                      </p:cBhvr>
                                      <p:to>
                                        <p:strVal val="visible"/>
                                      </p:to>
                                    </p:set>
                                    <p:animEffect transition="in" filter="fade">
                                      <p:cBhvr>
                                        <p:cTn id="32" dur="500"/>
                                        <p:tgtEl>
                                          <p:spTgt spid="4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fade">
                                      <p:cBhvr>
                                        <p:cTn id="37" dur="500"/>
                                        <p:tgtEl>
                                          <p:spTgt spid="4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5"/>
                                        </p:tgtEl>
                                        <p:attrNameLst>
                                          <p:attrName>style.visibility</p:attrName>
                                        </p:attrNameLst>
                                      </p:cBhvr>
                                      <p:to>
                                        <p:strVal val="visible"/>
                                      </p:to>
                                    </p:set>
                                    <p:animEffect transition="in" filter="fade">
                                      <p:cBhvr>
                                        <p:cTn id="42" dur="500"/>
                                        <p:tgtEl>
                                          <p:spTgt spid="4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fade">
                                      <p:cBhvr>
                                        <p:cTn id="4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76686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Activity 2.1 How can we examine animal cells?</a:t>
            </a:r>
          </a:p>
        </p:txBody>
      </p:sp>
      <p:sp>
        <p:nvSpPr>
          <p:cNvPr id="10" name="Rectangle 9"/>
          <p:cNvSpPr/>
          <p:nvPr/>
        </p:nvSpPr>
        <p:spPr>
          <a:xfrm>
            <a:off x="229661" y="967850"/>
            <a:ext cx="8766860" cy="2246769"/>
          </a:xfrm>
          <a:prstGeom prst="rect">
            <a:avLst/>
          </a:prstGeom>
        </p:spPr>
        <p:txBody>
          <a:bodyPr wrap="square">
            <a:spAutoFit/>
          </a:bodyPr>
          <a:lstStyle/>
          <a:p>
            <a:r>
              <a:rPr lang="en-US" sz="2000" b="1" dirty="0"/>
              <a:t>Prepare the slide</a:t>
            </a:r>
          </a:p>
          <a:p>
            <a:pPr marL="457200" indent="-457200">
              <a:buFont typeface="+mj-lt"/>
              <a:buAutoNum type="arabicPeriod"/>
            </a:pPr>
            <a:r>
              <a:rPr lang="en-US" sz="2000" dirty="0"/>
              <a:t>Gently scrape the inside of your mouth with the cotton wool bud (or the wooden spatula).</a:t>
            </a:r>
          </a:p>
          <a:p>
            <a:pPr marL="457200" indent="-457200">
              <a:buFont typeface="+mj-lt"/>
              <a:buAutoNum type="arabicPeriod"/>
            </a:pPr>
            <a:r>
              <a:rPr lang="en-US" sz="2000" dirty="0"/>
              <a:t>Scrape the saliva (which now contains cheek cells) onto the </a:t>
            </a:r>
            <a:r>
              <a:rPr lang="en-US" sz="2000" dirty="0" err="1"/>
              <a:t>centre</a:t>
            </a:r>
            <a:r>
              <a:rPr lang="en-US" sz="2000" dirty="0"/>
              <a:t> of a microscope slide.</a:t>
            </a:r>
          </a:p>
          <a:p>
            <a:pPr marL="457200" indent="-457200">
              <a:buFont typeface="+mj-lt"/>
              <a:buAutoNum type="arabicPeriod"/>
            </a:pPr>
            <a:r>
              <a:rPr lang="en-US" sz="2000" dirty="0"/>
              <a:t>Add three or four drops of methylene blue stain to the saliva (this stain highlights parts of the cell, especially the nucleus</a:t>
            </a:r>
            <a:r>
              <a:rPr lang="en-US" sz="2000" dirty="0" smtClean="0"/>
              <a:t>).</a:t>
            </a:r>
            <a:endParaRPr lang="en-US" sz="2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661" y="3264047"/>
            <a:ext cx="8766329" cy="3167521"/>
          </a:xfrm>
          <a:prstGeom prst="rect">
            <a:avLst/>
          </a:prstGeom>
        </p:spPr>
      </p:pic>
    </p:spTree>
    <p:extLst>
      <p:ext uri="{BB962C8B-B14F-4D97-AF65-F5344CB8AC3E}">
        <p14:creationId xmlns:p14="http://schemas.microsoft.com/office/powerpoint/2010/main" val="1066326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 calcmode="lin" valueType="num">
                                      <p:cBhvr additive="base">
                                        <p:cTn id="12" dur="500" fill="hold"/>
                                        <p:tgtEl>
                                          <p:spTgt spid="10">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10">
                                            <p:txEl>
                                              <p:pRg st="2" end="2"/>
                                            </p:txEl>
                                          </p:spTgt>
                                        </p:tgtEl>
                                        <p:attrNameLst>
                                          <p:attrName>style.visibility</p:attrName>
                                        </p:attrNameLst>
                                      </p:cBhvr>
                                      <p:to>
                                        <p:strVal val="visible"/>
                                      </p:to>
                                    </p:set>
                                    <p:anim calcmode="lin" valueType="num">
                                      <p:cBhvr additive="base">
                                        <p:cTn id="23" dur="500" fill="hold"/>
                                        <p:tgtEl>
                                          <p:spTgt spid="10">
                                            <p:txEl>
                                              <p:pRg st="2" end="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10">
                                            <p:txEl>
                                              <p:pRg st="3" end="3"/>
                                            </p:txEl>
                                          </p:spTgt>
                                        </p:tgtEl>
                                        <p:attrNameLst>
                                          <p:attrName>style.visibility</p:attrName>
                                        </p:attrNameLst>
                                      </p:cBhvr>
                                      <p:to>
                                        <p:strVal val="visible"/>
                                      </p:to>
                                    </p:set>
                                    <p:anim calcmode="lin" valueType="num">
                                      <p:cBhvr additive="base">
                                        <p:cTn id="29" dur="500" fill="hold"/>
                                        <p:tgtEl>
                                          <p:spTgt spid="10">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0">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76686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Activity 2.1 How can we examine animal cells?</a:t>
            </a:r>
          </a:p>
        </p:txBody>
      </p:sp>
      <p:sp>
        <p:nvSpPr>
          <p:cNvPr id="10" name="Rectangle 9"/>
          <p:cNvSpPr/>
          <p:nvPr/>
        </p:nvSpPr>
        <p:spPr>
          <a:xfrm>
            <a:off x="229661" y="967850"/>
            <a:ext cx="8766860" cy="1323439"/>
          </a:xfrm>
          <a:prstGeom prst="rect">
            <a:avLst/>
          </a:prstGeom>
        </p:spPr>
        <p:txBody>
          <a:bodyPr wrap="square">
            <a:spAutoFit/>
          </a:bodyPr>
          <a:lstStyle/>
          <a:p>
            <a:r>
              <a:rPr lang="en-US" sz="2000" b="1" dirty="0"/>
              <a:t>Prepare the slide</a:t>
            </a:r>
          </a:p>
          <a:p>
            <a:pPr marL="457200" indent="-457200">
              <a:buFont typeface="+mj-lt"/>
              <a:buAutoNum type="arabicPeriod" startAt="4"/>
            </a:pPr>
            <a:r>
              <a:rPr lang="en-US" sz="2000" dirty="0"/>
              <a:t>Lower a cover slip slowly at a 45 degree angle over the cheek cells as shown above.</a:t>
            </a:r>
          </a:p>
          <a:p>
            <a:pPr marL="457200" indent="-457200">
              <a:buFont typeface="+mj-lt"/>
              <a:buAutoNum type="arabicPeriod" startAt="4"/>
            </a:pPr>
            <a:r>
              <a:rPr lang="en-US" sz="2000" dirty="0"/>
              <a:t>Use tissue paper to soak up any of the stain that may be outside the cover slip.</a:t>
            </a:r>
            <a:endParaRPr lang="en-US" sz="2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661" y="3264047"/>
            <a:ext cx="8766329" cy="3167521"/>
          </a:xfrm>
          <a:prstGeom prst="rect">
            <a:avLst/>
          </a:prstGeom>
        </p:spPr>
      </p:pic>
    </p:spTree>
    <p:extLst>
      <p:ext uri="{BB962C8B-B14F-4D97-AF65-F5344CB8AC3E}">
        <p14:creationId xmlns:p14="http://schemas.microsoft.com/office/powerpoint/2010/main" val="2480486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xEl>
                                              <p:charRg st="18" end="102"/>
                                            </p:txEl>
                                          </p:spTgt>
                                        </p:tgtEl>
                                        <p:attrNameLst>
                                          <p:attrName>style.visibility</p:attrName>
                                        </p:attrNameLst>
                                      </p:cBhvr>
                                      <p:to>
                                        <p:strVal val="visible"/>
                                      </p:to>
                                    </p:set>
                                    <p:anim calcmode="lin" valueType="num">
                                      <p:cBhvr additive="base">
                                        <p:cTn id="7" dur="500" fill="hold"/>
                                        <p:tgtEl>
                                          <p:spTgt spid="10">
                                            <p:txEl>
                                              <p:charRg st="18" end="10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
                                            <p:txEl>
                                              <p:charRg st="18" end="10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0">
                                            <p:txEl>
                                              <p:charRg st="102" end="183"/>
                                            </p:txEl>
                                          </p:spTgt>
                                        </p:tgtEl>
                                        <p:attrNameLst>
                                          <p:attrName>style.visibility</p:attrName>
                                        </p:attrNameLst>
                                      </p:cBhvr>
                                      <p:to>
                                        <p:strVal val="visible"/>
                                      </p:to>
                                    </p:set>
                                    <p:anim calcmode="lin" valueType="num">
                                      <p:cBhvr additive="base">
                                        <p:cTn id="13" dur="500" fill="hold"/>
                                        <p:tgtEl>
                                          <p:spTgt spid="10">
                                            <p:txEl>
                                              <p:charRg st="102" end="18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
                                            <p:txEl>
                                              <p:charRg st="102" end="18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76686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Activity 2.1 How can we examine animal cells?</a:t>
            </a:r>
          </a:p>
        </p:txBody>
      </p:sp>
      <p:sp>
        <p:nvSpPr>
          <p:cNvPr id="10" name="Rectangle 9"/>
          <p:cNvSpPr/>
          <p:nvPr/>
        </p:nvSpPr>
        <p:spPr>
          <a:xfrm>
            <a:off x="229660" y="967850"/>
            <a:ext cx="8766861" cy="1015663"/>
          </a:xfrm>
          <a:prstGeom prst="rect">
            <a:avLst/>
          </a:prstGeom>
        </p:spPr>
        <p:txBody>
          <a:bodyPr wrap="square">
            <a:spAutoFit/>
          </a:bodyPr>
          <a:lstStyle/>
          <a:p>
            <a:r>
              <a:rPr lang="en-US" sz="2000" b="1" dirty="0"/>
              <a:t>Viewing the slide under a microscope</a:t>
            </a:r>
          </a:p>
          <a:p>
            <a:pPr marL="457200" indent="-457200">
              <a:buFont typeface="+mj-lt"/>
              <a:buAutoNum type="arabicPeriod"/>
            </a:pPr>
            <a:r>
              <a:rPr lang="en-US" sz="2000" dirty="0" smtClean="0"/>
              <a:t>Switch </a:t>
            </a:r>
            <a:r>
              <a:rPr lang="en-US" sz="2000" dirty="0"/>
              <a:t>on the microscope light (or </a:t>
            </a:r>
            <a:r>
              <a:rPr lang="en-US" sz="2000" dirty="0" smtClean="0"/>
              <a:t>adjust the </a:t>
            </a:r>
            <a:r>
              <a:rPr lang="en-US" sz="2000" dirty="0"/>
              <a:t>mirror so that light is shining </a:t>
            </a:r>
            <a:r>
              <a:rPr lang="en-US" sz="2000" dirty="0" smtClean="0"/>
              <a:t>through the </a:t>
            </a:r>
            <a:r>
              <a:rPr lang="en-US" sz="2000" dirty="0"/>
              <a:t>opening in the stage of </a:t>
            </a:r>
            <a:r>
              <a:rPr lang="en-US" sz="2000" dirty="0" smtClean="0"/>
              <a:t>the microscope).</a:t>
            </a:r>
            <a:endParaRPr lang="en-US" sz="20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3562" y="2101835"/>
            <a:ext cx="5922342" cy="3730381"/>
          </a:xfrm>
          <a:prstGeom prst="rect">
            <a:avLst/>
          </a:prstGeom>
        </p:spPr>
      </p:pic>
      <p:sp>
        <p:nvSpPr>
          <p:cNvPr id="4" name="Rectangle 3"/>
          <p:cNvSpPr/>
          <p:nvPr/>
        </p:nvSpPr>
        <p:spPr>
          <a:xfrm>
            <a:off x="229659" y="1947413"/>
            <a:ext cx="2753903" cy="2862322"/>
          </a:xfrm>
          <a:prstGeom prst="rect">
            <a:avLst/>
          </a:prstGeom>
        </p:spPr>
        <p:txBody>
          <a:bodyPr wrap="square">
            <a:spAutoFit/>
          </a:bodyPr>
          <a:lstStyle/>
          <a:p>
            <a:pPr marL="457200" indent="-457200">
              <a:buFont typeface="+mj-lt"/>
              <a:buAutoNum type="arabicPeriod" startAt="2"/>
            </a:pPr>
            <a:r>
              <a:rPr lang="en-US" sz="2000" dirty="0"/>
              <a:t>Turn the nosepiece so that the lowest power objective lens is in place.</a:t>
            </a:r>
          </a:p>
          <a:p>
            <a:pPr marL="457200" indent="-457200">
              <a:buFont typeface="+mj-lt"/>
              <a:buAutoNum type="arabicPeriod" startAt="2"/>
            </a:pPr>
            <a:r>
              <a:rPr lang="en-US" sz="2000" dirty="0"/>
              <a:t>Place the slide in the </a:t>
            </a:r>
            <a:r>
              <a:rPr lang="en-US" sz="2000" dirty="0" err="1"/>
              <a:t>centre</a:t>
            </a:r>
            <a:r>
              <a:rPr lang="en-US" sz="2000" dirty="0"/>
              <a:t> of the microscope stage and use the clips to hold it in place.</a:t>
            </a:r>
          </a:p>
        </p:txBody>
      </p:sp>
    </p:spTree>
    <p:extLst>
      <p:ext uri="{BB962C8B-B14F-4D97-AF65-F5344CB8AC3E}">
        <p14:creationId xmlns:p14="http://schemas.microsoft.com/office/powerpoint/2010/main" val="1348750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 calcmode="lin" valueType="num">
                                      <p:cBhvr additive="base">
                                        <p:cTn id="12"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additive="base">
                                        <p:cTn id="1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4">
                                            <p:txEl>
                                              <p:pRg st="1" end="1"/>
                                            </p:txEl>
                                          </p:spTgt>
                                        </p:tgtEl>
                                        <p:attrNameLst>
                                          <p:attrName>style.visibility</p:attrName>
                                        </p:attrNameLst>
                                      </p:cBhvr>
                                      <p:to>
                                        <p:strVal val="visible"/>
                                      </p:to>
                                    </p:set>
                                    <p:anim calcmode="lin" valueType="num">
                                      <p:cBhvr additive="base">
                                        <p:cTn id="24"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fade">
                                      <p:cBhvr>
                                        <p:cTn id="3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552873"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The characteristics of all living </a:t>
            </a:r>
            <a:r>
              <a:rPr lang="en-US" sz="2800" b="1" dirty="0" smtClean="0">
                <a:solidFill>
                  <a:prstClr val="black"/>
                </a:solidFill>
              </a:rPr>
              <a:t>things</a:t>
            </a:r>
            <a:endParaRPr lang="en-IE" sz="2800" b="1" dirty="0">
              <a:solidFill>
                <a:prstClr val="black"/>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707430508"/>
              </p:ext>
            </p:extLst>
          </p:nvPr>
        </p:nvGraphicFramePr>
        <p:xfrm>
          <a:off x="477295" y="1110993"/>
          <a:ext cx="7859896" cy="2987040"/>
        </p:xfrm>
        <a:graphic>
          <a:graphicData uri="http://schemas.openxmlformats.org/drawingml/2006/table">
            <a:tbl>
              <a:tblPr firstRow="1" bandRow="1">
                <a:tableStyleId>{5C22544A-7EE6-4342-B048-85BDC9FD1C3A}</a:tableStyleId>
              </a:tblPr>
              <a:tblGrid>
                <a:gridCol w="1840141">
                  <a:extLst>
                    <a:ext uri="{9D8B030D-6E8A-4147-A177-3AD203B41FA5}">
                      <a16:colId xmlns:a16="http://schemas.microsoft.com/office/drawing/2014/main" xmlns="" val="20000"/>
                    </a:ext>
                  </a:extLst>
                </a:gridCol>
                <a:gridCol w="6019755">
                  <a:extLst>
                    <a:ext uri="{9D8B030D-6E8A-4147-A177-3AD203B41FA5}">
                      <a16:colId xmlns:a16="http://schemas.microsoft.com/office/drawing/2014/main" xmlns="" val="20001"/>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Characteristic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334C"/>
                    </a:solidFill>
                  </a:tcPr>
                </a:tc>
                <a:tc>
                  <a:txBody>
                    <a:bodyPr/>
                    <a:lstStyle/>
                    <a:p>
                      <a:r>
                        <a:rPr lang="en-US" sz="2000" dirty="0" smtClean="0"/>
                        <a:t>Meaning</a:t>
                      </a: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334C"/>
                    </a:solidFill>
                  </a:tcPr>
                </a:tc>
                <a:extLst>
                  <a:ext uri="{0D108BD9-81ED-4DB2-BD59-A6C34878D82A}">
                    <a16:rowId xmlns:a16="http://schemas.microsoft.com/office/drawing/2014/main" xmlns="" val="10000"/>
                  </a:ext>
                </a:extLst>
              </a:tr>
              <a:tr h="370840">
                <a:tc>
                  <a:txBody>
                    <a:bodyPr/>
                    <a:lstStyle/>
                    <a:p>
                      <a:r>
                        <a:rPr lang="en-US" sz="2000" b="1" dirty="0" smtClean="0"/>
                        <a:t>Cells </a:t>
                      </a:r>
                      <a:endParaRPr lang="en-IE"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93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The basic building blocks of living things</a:t>
                      </a: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370840">
                <a:tc>
                  <a:txBody>
                    <a:bodyPr/>
                    <a:lstStyle/>
                    <a:p>
                      <a:r>
                        <a:rPr lang="en-US" sz="2000" b="1" dirty="0" smtClean="0"/>
                        <a:t>Nutrition </a:t>
                      </a:r>
                      <a:endParaRPr lang="en-IE"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93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The way in which living things get their food</a:t>
                      </a: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370840">
                <a:tc>
                  <a:txBody>
                    <a:bodyPr/>
                    <a:lstStyle/>
                    <a:p>
                      <a:r>
                        <a:rPr lang="en-US" sz="2000" b="1" dirty="0" smtClean="0"/>
                        <a:t>Excretion </a:t>
                      </a:r>
                      <a:endParaRPr lang="en-IE"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93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The way in which living things get rid of wastes that they produce</a:t>
                      </a: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370840">
                <a:tc>
                  <a:txBody>
                    <a:bodyPr/>
                    <a:lstStyle/>
                    <a:p>
                      <a:r>
                        <a:rPr lang="en-US" sz="2000" b="1" dirty="0" smtClean="0"/>
                        <a:t>Response </a:t>
                      </a:r>
                      <a:endParaRPr lang="en-IE"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93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The way in which living things react to changes in their surroundings</a:t>
                      </a: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370840">
                <a:tc>
                  <a:txBody>
                    <a:bodyPr/>
                    <a:lstStyle/>
                    <a:p>
                      <a:r>
                        <a:rPr lang="en-US" sz="2000" b="1" dirty="0" smtClean="0"/>
                        <a:t>Reproduction </a:t>
                      </a:r>
                      <a:endParaRPr lang="en-IE"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93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The way in which living things produce new living things</a:t>
                      </a:r>
                      <a:endParaRPr lang="en-IE"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73252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76686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Activity 2.1 How can we examine animal cells?</a:t>
            </a:r>
          </a:p>
        </p:txBody>
      </p:sp>
      <p:sp>
        <p:nvSpPr>
          <p:cNvPr id="10" name="Rectangle 9"/>
          <p:cNvSpPr/>
          <p:nvPr/>
        </p:nvSpPr>
        <p:spPr>
          <a:xfrm>
            <a:off x="229660" y="967850"/>
            <a:ext cx="8766861" cy="1323439"/>
          </a:xfrm>
          <a:prstGeom prst="rect">
            <a:avLst/>
          </a:prstGeom>
        </p:spPr>
        <p:txBody>
          <a:bodyPr wrap="square">
            <a:spAutoFit/>
          </a:bodyPr>
          <a:lstStyle/>
          <a:p>
            <a:r>
              <a:rPr lang="en-US" sz="2000" b="1" dirty="0"/>
              <a:t>Viewing the slide under a microscope</a:t>
            </a:r>
          </a:p>
          <a:p>
            <a:pPr marL="457200" indent="-457200">
              <a:buFont typeface="+mj-lt"/>
              <a:buAutoNum type="arabicPeriod" startAt="4"/>
            </a:pPr>
            <a:r>
              <a:rPr lang="en-US" sz="2000" dirty="0"/>
              <a:t>Look at the stage from the side and turn the coarse focus knob so that the low power objective lens moves as close as possible to the slide. (Be careful with the lens.)</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3562" y="2101835"/>
            <a:ext cx="5922342" cy="3730381"/>
          </a:xfrm>
          <a:prstGeom prst="rect">
            <a:avLst/>
          </a:prstGeom>
        </p:spPr>
      </p:pic>
      <p:sp>
        <p:nvSpPr>
          <p:cNvPr id="4" name="Rectangle 3"/>
          <p:cNvSpPr/>
          <p:nvPr/>
        </p:nvSpPr>
        <p:spPr>
          <a:xfrm>
            <a:off x="229659" y="2291289"/>
            <a:ext cx="2753903" cy="3170099"/>
          </a:xfrm>
          <a:prstGeom prst="rect">
            <a:avLst/>
          </a:prstGeom>
        </p:spPr>
        <p:txBody>
          <a:bodyPr wrap="square">
            <a:spAutoFit/>
          </a:bodyPr>
          <a:lstStyle/>
          <a:p>
            <a:pPr marL="457200" indent="-457200">
              <a:buFont typeface="+mj-lt"/>
              <a:buAutoNum type="arabicPeriod" startAt="5"/>
            </a:pPr>
            <a:r>
              <a:rPr lang="en-US" sz="2000" dirty="0"/>
              <a:t>Look through the eyepiece and turn the coarse focus knob slowly so that the cells become visible.</a:t>
            </a:r>
          </a:p>
          <a:p>
            <a:pPr marL="457200" indent="-457200">
              <a:buFont typeface="+mj-lt"/>
              <a:buAutoNum type="arabicPeriod" startAt="5"/>
            </a:pPr>
            <a:r>
              <a:rPr lang="en-US" sz="2000" dirty="0"/>
              <a:t>If necessary, move the slide slightly so that you can see the best sample of cells.</a:t>
            </a:r>
          </a:p>
        </p:txBody>
      </p:sp>
    </p:spTree>
    <p:extLst>
      <p:ext uri="{BB962C8B-B14F-4D97-AF65-F5344CB8AC3E}">
        <p14:creationId xmlns:p14="http://schemas.microsoft.com/office/powerpoint/2010/main" val="4182322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 calcmode="lin" valueType="num">
                                      <p:cBhvr additive="base">
                                        <p:cTn id="7" dur="500" fill="hold"/>
                                        <p:tgtEl>
                                          <p:spTgt spid="10">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76686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Activity 2.1 How can we examine animal cells?</a:t>
            </a:r>
          </a:p>
        </p:txBody>
      </p:sp>
      <p:sp>
        <p:nvSpPr>
          <p:cNvPr id="10" name="Rectangle 9"/>
          <p:cNvSpPr/>
          <p:nvPr/>
        </p:nvSpPr>
        <p:spPr>
          <a:xfrm>
            <a:off x="229660" y="967850"/>
            <a:ext cx="8766861" cy="1015663"/>
          </a:xfrm>
          <a:prstGeom prst="rect">
            <a:avLst/>
          </a:prstGeom>
        </p:spPr>
        <p:txBody>
          <a:bodyPr wrap="square">
            <a:spAutoFit/>
          </a:bodyPr>
          <a:lstStyle/>
          <a:p>
            <a:r>
              <a:rPr lang="en-US" sz="2000" b="1" dirty="0"/>
              <a:t>Viewing the slide under a microscope</a:t>
            </a:r>
          </a:p>
          <a:p>
            <a:pPr marL="457200" indent="-457200">
              <a:buFont typeface="+mj-lt"/>
              <a:buAutoNum type="arabicPeriod" startAt="7"/>
            </a:pPr>
            <a:r>
              <a:rPr lang="en-US" sz="2000" dirty="0"/>
              <a:t>Draw a diagram of the cells that you can see. Label the three main parts of one of the cells</a:t>
            </a:r>
            <a:r>
              <a:rPr lang="en-US" sz="2000" dirty="0" smtClean="0"/>
              <a:t>.</a:t>
            </a:r>
            <a:endParaRPr lang="en-US" sz="20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3562" y="2101835"/>
            <a:ext cx="5922342" cy="3730381"/>
          </a:xfrm>
          <a:prstGeom prst="rect">
            <a:avLst/>
          </a:prstGeom>
        </p:spPr>
      </p:pic>
      <p:sp>
        <p:nvSpPr>
          <p:cNvPr id="4" name="Rectangle 3"/>
          <p:cNvSpPr/>
          <p:nvPr/>
        </p:nvSpPr>
        <p:spPr>
          <a:xfrm>
            <a:off x="229659" y="1997839"/>
            <a:ext cx="2753903" cy="2862322"/>
          </a:xfrm>
          <a:prstGeom prst="rect">
            <a:avLst/>
          </a:prstGeom>
        </p:spPr>
        <p:txBody>
          <a:bodyPr wrap="square">
            <a:spAutoFit/>
          </a:bodyPr>
          <a:lstStyle/>
          <a:p>
            <a:pPr marL="457200" indent="-457200">
              <a:buFont typeface="+mj-lt"/>
              <a:buAutoNum type="arabicPeriod" startAt="8"/>
            </a:pPr>
            <a:r>
              <a:rPr lang="en-US" sz="2000" dirty="0"/>
              <a:t>Turn the nosepiece to a higher power lens and use the fine focus knob to get a clear image of one of the cells.</a:t>
            </a:r>
          </a:p>
          <a:p>
            <a:pPr marL="457200" indent="-457200">
              <a:buFont typeface="+mj-lt"/>
              <a:buAutoNum type="arabicPeriod" startAt="8"/>
            </a:pPr>
            <a:r>
              <a:rPr lang="en-US" sz="2000" dirty="0"/>
              <a:t>Draw this cell and label three main parts.</a:t>
            </a:r>
          </a:p>
        </p:txBody>
      </p:sp>
    </p:spTree>
    <p:extLst>
      <p:ext uri="{BB962C8B-B14F-4D97-AF65-F5344CB8AC3E}">
        <p14:creationId xmlns:p14="http://schemas.microsoft.com/office/powerpoint/2010/main" val="3375244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 calcmode="lin" valueType="num">
                                      <p:cBhvr additive="base">
                                        <p:cTn id="7" dur="500" fill="hold"/>
                                        <p:tgtEl>
                                          <p:spTgt spid="10">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76686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Activity 2.1 How can we examine animal cells?</a:t>
            </a:r>
          </a:p>
        </p:txBody>
      </p:sp>
      <p:sp>
        <p:nvSpPr>
          <p:cNvPr id="10" name="Rectangle 9"/>
          <p:cNvSpPr/>
          <p:nvPr/>
        </p:nvSpPr>
        <p:spPr>
          <a:xfrm>
            <a:off x="229660" y="967850"/>
            <a:ext cx="8766861" cy="1323439"/>
          </a:xfrm>
          <a:prstGeom prst="rect">
            <a:avLst/>
          </a:prstGeom>
        </p:spPr>
        <p:txBody>
          <a:bodyPr wrap="square">
            <a:spAutoFit/>
          </a:bodyPr>
          <a:lstStyle/>
          <a:p>
            <a:r>
              <a:rPr lang="en-US" sz="2000" b="1" dirty="0"/>
              <a:t>Viewing the slide under a microscope</a:t>
            </a:r>
          </a:p>
          <a:p>
            <a:pPr marL="457200" indent="-457200">
              <a:buFont typeface="+mj-lt"/>
              <a:buAutoNum type="arabicPeriod" startAt="10"/>
            </a:pPr>
            <a:r>
              <a:rPr lang="en-US" sz="2000" dirty="0"/>
              <a:t>Observe the cheek cells for features such as</a:t>
            </a:r>
            <a:r>
              <a:rPr lang="en-US" sz="2000" dirty="0" smtClean="0"/>
              <a:t>:</a:t>
            </a:r>
          </a:p>
          <a:p>
            <a:pPr marL="800100" lvl="1" indent="-342900">
              <a:buFont typeface="Courier New" panose="02070309020205020404" pitchFamily="49" charset="0"/>
              <a:buChar char="o"/>
            </a:pPr>
            <a:r>
              <a:rPr lang="en-US" sz="2000" dirty="0"/>
              <a:t>Are they all the same shape?</a:t>
            </a:r>
          </a:p>
          <a:p>
            <a:pPr marL="457200" indent="-457200">
              <a:buFont typeface="+mj-lt"/>
              <a:buAutoNum type="arabicPeriod" startAt="10"/>
            </a:pPr>
            <a:endParaRPr lang="en-US" sz="20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3562" y="2101835"/>
            <a:ext cx="5922342" cy="3730381"/>
          </a:xfrm>
          <a:prstGeom prst="rect">
            <a:avLst/>
          </a:prstGeom>
        </p:spPr>
      </p:pic>
      <p:sp>
        <p:nvSpPr>
          <p:cNvPr id="4" name="Rectangle 3"/>
          <p:cNvSpPr/>
          <p:nvPr/>
        </p:nvSpPr>
        <p:spPr>
          <a:xfrm>
            <a:off x="229659" y="1953362"/>
            <a:ext cx="2686536" cy="2862322"/>
          </a:xfrm>
          <a:prstGeom prst="rect">
            <a:avLst/>
          </a:prstGeom>
        </p:spPr>
        <p:txBody>
          <a:bodyPr wrap="square">
            <a:spAutoFit/>
          </a:bodyPr>
          <a:lstStyle/>
          <a:p>
            <a:pPr marL="800100" lvl="1" indent="-342900">
              <a:buFont typeface="Courier New" panose="02070309020205020404" pitchFamily="49" charset="0"/>
              <a:buChar char="o"/>
            </a:pPr>
            <a:r>
              <a:rPr lang="en-US" sz="2000" dirty="0" smtClean="0"/>
              <a:t>Are </a:t>
            </a:r>
            <a:r>
              <a:rPr lang="en-US" sz="2000" dirty="0"/>
              <a:t>they all the same </a:t>
            </a:r>
            <a:r>
              <a:rPr lang="en-US" sz="2000" dirty="0" smtClean="0"/>
              <a:t>size?</a:t>
            </a:r>
          </a:p>
          <a:p>
            <a:pPr marL="800100" lvl="1" indent="-342900">
              <a:buFont typeface="Courier New" panose="02070309020205020404" pitchFamily="49" charset="0"/>
              <a:buChar char="o"/>
            </a:pPr>
            <a:r>
              <a:rPr lang="en-US" sz="2000" dirty="0" smtClean="0"/>
              <a:t>What </a:t>
            </a:r>
            <a:r>
              <a:rPr lang="en-US" sz="2000" dirty="0" err="1"/>
              <a:t>colour</a:t>
            </a:r>
            <a:r>
              <a:rPr lang="en-US" sz="2000" dirty="0"/>
              <a:t> is the </a:t>
            </a:r>
            <a:r>
              <a:rPr lang="en-US" sz="2000" dirty="0" smtClean="0"/>
              <a:t>cytoplasm?</a:t>
            </a:r>
          </a:p>
          <a:p>
            <a:pPr marL="800100" lvl="1" indent="-342900">
              <a:buFont typeface="Courier New" panose="02070309020205020404" pitchFamily="49" charset="0"/>
              <a:buChar char="o"/>
            </a:pPr>
            <a:r>
              <a:rPr lang="en-US" sz="2000" dirty="0" smtClean="0"/>
              <a:t>What </a:t>
            </a:r>
            <a:r>
              <a:rPr lang="en-US" sz="2000" dirty="0" err="1"/>
              <a:t>colour</a:t>
            </a:r>
            <a:r>
              <a:rPr lang="en-US" sz="2000" dirty="0"/>
              <a:t> is the </a:t>
            </a:r>
            <a:r>
              <a:rPr lang="en-US" sz="2000" dirty="0" smtClean="0"/>
              <a:t>nucleus?</a:t>
            </a:r>
          </a:p>
          <a:p>
            <a:pPr marL="800100" lvl="1" indent="-342900">
              <a:buFont typeface="Courier New" panose="02070309020205020404" pitchFamily="49" charset="0"/>
              <a:buChar char="o"/>
            </a:pPr>
            <a:r>
              <a:rPr lang="en-US" sz="2000" dirty="0" smtClean="0"/>
              <a:t>Can </a:t>
            </a:r>
            <a:r>
              <a:rPr lang="en-US" sz="2000" dirty="0"/>
              <a:t>you see any particles in the cytoplasm?</a:t>
            </a:r>
          </a:p>
        </p:txBody>
      </p:sp>
    </p:spTree>
    <p:extLst>
      <p:ext uri="{BB962C8B-B14F-4D97-AF65-F5344CB8AC3E}">
        <p14:creationId xmlns:p14="http://schemas.microsoft.com/office/powerpoint/2010/main" val="394887769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 calcmode="lin" valueType="num">
                                      <p:cBhvr additive="base">
                                        <p:cTn id="7" dur="500" fill="hold"/>
                                        <p:tgtEl>
                                          <p:spTgt spid="10">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76686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IE" sz="2800" b="1" dirty="0">
                <a:solidFill>
                  <a:prstClr val="black"/>
                </a:solidFill>
              </a:rPr>
              <a:t>Photo credits</a:t>
            </a:r>
          </a:p>
        </p:txBody>
      </p:sp>
      <p:sp>
        <p:nvSpPr>
          <p:cNvPr id="10" name="Rectangle 9"/>
          <p:cNvSpPr/>
          <p:nvPr/>
        </p:nvSpPr>
        <p:spPr>
          <a:xfrm>
            <a:off x="229660" y="967850"/>
            <a:ext cx="8766861" cy="707886"/>
          </a:xfrm>
          <a:prstGeom prst="rect">
            <a:avLst/>
          </a:prstGeom>
        </p:spPr>
        <p:txBody>
          <a:bodyPr wrap="square">
            <a:spAutoFit/>
          </a:bodyPr>
          <a:lstStyle/>
          <a:p>
            <a:pPr marL="342900" indent="-342900">
              <a:buFont typeface="Arial" panose="020B0604020202020204" pitchFamily="34" charset="0"/>
              <a:buChar char="•"/>
            </a:pPr>
            <a:r>
              <a:rPr lang="en-US" sz="2000" dirty="0"/>
              <a:t>Michael Philips</a:t>
            </a:r>
          </a:p>
          <a:p>
            <a:pPr marL="342900" indent="-342900">
              <a:buFont typeface="Arial" panose="020B0604020202020204" pitchFamily="34" charset="0"/>
              <a:buChar char="•"/>
            </a:pPr>
            <a:r>
              <a:rPr lang="en-US" sz="2000" dirty="0"/>
              <a:t>QBS</a:t>
            </a:r>
          </a:p>
        </p:txBody>
      </p:sp>
    </p:spTree>
    <p:extLst>
      <p:ext uri="{BB962C8B-B14F-4D97-AF65-F5344CB8AC3E}">
        <p14:creationId xmlns:p14="http://schemas.microsoft.com/office/powerpoint/2010/main" val="2327751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552873"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The characteristics of all living </a:t>
            </a:r>
            <a:r>
              <a:rPr lang="en-US" sz="2800" b="1" dirty="0" smtClean="0">
                <a:solidFill>
                  <a:prstClr val="black"/>
                </a:solidFill>
              </a:rPr>
              <a:t>things</a:t>
            </a:r>
            <a:endParaRPr lang="en-IE" sz="2800" b="1" dirty="0">
              <a:solidFill>
                <a:prstClr val="black"/>
              </a:solidFill>
            </a:endParaRPr>
          </a:p>
        </p:txBody>
      </p:sp>
      <p:sp>
        <p:nvSpPr>
          <p:cNvPr id="6" name="TextBox 2"/>
          <p:cNvSpPr txBox="1"/>
          <p:nvPr/>
        </p:nvSpPr>
        <p:spPr>
          <a:xfrm>
            <a:off x="229661" y="967850"/>
            <a:ext cx="8552873"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IE" sz="2000" dirty="0">
                <a:solidFill>
                  <a:prstClr val="black"/>
                </a:solidFill>
              </a:rPr>
              <a:t>Living things (called organisms) must have </a:t>
            </a:r>
            <a:r>
              <a:rPr lang="en-IE" sz="2000" b="1" dirty="0">
                <a:solidFill>
                  <a:prstClr val="black"/>
                </a:solidFill>
              </a:rPr>
              <a:t>all</a:t>
            </a:r>
            <a:r>
              <a:rPr lang="en-IE" sz="2000" dirty="0">
                <a:solidFill>
                  <a:prstClr val="black"/>
                </a:solidFill>
              </a:rPr>
              <a:t> of the following </a:t>
            </a:r>
            <a:r>
              <a:rPr lang="en-IE" sz="2000" dirty="0" smtClean="0">
                <a:solidFill>
                  <a:prstClr val="black"/>
                </a:solidFill>
              </a:rPr>
              <a:t>features:</a:t>
            </a:r>
            <a:endParaRPr lang="en-IE" sz="2000" dirty="0">
              <a:solidFill>
                <a:prstClr val="black"/>
              </a:solidFill>
            </a:endParaRPr>
          </a:p>
          <a:p>
            <a:pPr marL="742950" lvl="1" indent="-285750">
              <a:buFont typeface="Courier New" panose="02070309020205020404" pitchFamily="49" charset="0"/>
              <a:buChar char="o"/>
            </a:pPr>
            <a:r>
              <a:rPr lang="en-IE" sz="2000" dirty="0">
                <a:solidFill>
                  <a:prstClr val="black"/>
                </a:solidFill>
              </a:rPr>
              <a:t>m</a:t>
            </a:r>
            <a:r>
              <a:rPr lang="en-IE" sz="2000" dirty="0" smtClean="0">
                <a:solidFill>
                  <a:prstClr val="black"/>
                </a:solidFill>
              </a:rPr>
              <a:t>ade </a:t>
            </a:r>
            <a:r>
              <a:rPr lang="en-IE" sz="2000" dirty="0">
                <a:solidFill>
                  <a:prstClr val="black"/>
                </a:solidFill>
              </a:rPr>
              <a:t>of </a:t>
            </a:r>
            <a:r>
              <a:rPr lang="en-IE" sz="2000" dirty="0" smtClean="0">
                <a:solidFill>
                  <a:prstClr val="black"/>
                </a:solidFill>
              </a:rPr>
              <a:t>cells</a:t>
            </a:r>
            <a:endParaRPr lang="en-IE" sz="2000" dirty="0">
              <a:solidFill>
                <a:prstClr val="black"/>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3325" y="1675736"/>
            <a:ext cx="6045543" cy="4731295"/>
          </a:xfrm>
          <a:prstGeom prst="rect">
            <a:avLst/>
          </a:prstGeom>
        </p:spPr>
      </p:pic>
    </p:spTree>
    <p:extLst>
      <p:ext uri="{BB962C8B-B14F-4D97-AF65-F5344CB8AC3E}">
        <p14:creationId xmlns:p14="http://schemas.microsoft.com/office/powerpoint/2010/main" val="4285220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additive="base">
                                        <p:cTn id="12"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552873"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The characteristics of all living </a:t>
            </a:r>
            <a:r>
              <a:rPr lang="en-US" sz="2800" b="1" dirty="0" smtClean="0">
                <a:solidFill>
                  <a:prstClr val="black"/>
                </a:solidFill>
              </a:rPr>
              <a:t>things</a:t>
            </a:r>
            <a:endParaRPr lang="en-IE" sz="2800" b="1" dirty="0">
              <a:solidFill>
                <a:prstClr val="black"/>
              </a:solidFill>
            </a:endParaRPr>
          </a:p>
        </p:txBody>
      </p:sp>
      <p:sp>
        <p:nvSpPr>
          <p:cNvPr id="6" name="TextBox 2"/>
          <p:cNvSpPr txBox="1"/>
          <p:nvPr/>
        </p:nvSpPr>
        <p:spPr>
          <a:xfrm>
            <a:off x="229661" y="967850"/>
            <a:ext cx="8552873"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IE" sz="2000" dirty="0">
                <a:solidFill>
                  <a:prstClr val="black"/>
                </a:solidFill>
              </a:rPr>
              <a:t>Living things (called organisms) must have </a:t>
            </a:r>
            <a:r>
              <a:rPr lang="en-IE" sz="2000" b="1" dirty="0">
                <a:solidFill>
                  <a:prstClr val="black"/>
                </a:solidFill>
              </a:rPr>
              <a:t>all</a:t>
            </a:r>
            <a:r>
              <a:rPr lang="en-IE" sz="2000" dirty="0">
                <a:solidFill>
                  <a:prstClr val="black"/>
                </a:solidFill>
              </a:rPr>
              <a:t> of the following </a:t>
            </a:r>
            <a:r>
              <a:rPr lang="en-IE" sz="2000" dirty="0" smtClean="0">
                <a:solidFill>
                  <a:prstClr val="black"/>
                </a:solidFill>
              </a:rPr>
              <a:t>features:</a:t>
            </a:r>
            <a:endParaRPr lang="en-IE" sz="2000" dirty="0">
              <a:solidFill>
                <a:prstClr val="black"/>
              </a:solidFill>
            </a:endParaRPr>
          </a:p>
          <a:p>
            <a:pPr marL="742950" lvl="1" indent="-285750">
              <a:buFont typeface="Courier New" panose="02070309020205020404" pitchFamily="49" charset="0"/>
              <a:buChar char="o"/>
            </a:pPr>
            <a:r>
              <a:rPr lang="en-IE" sz="2000" dirty="0" smtClean="0">
                <a:solidFill>
                  <a:prstClr val="black"/>
                </a:solidFill>
              </a:rPr>
              <a:t>they </a:t>
            </a:r>
            <a:r>
              <a:rPr lang="en-IE" sz="2000" dirty="0">
                <a:solidFill>
                  <a:prstClr val="black"/>
                </a:solidFill>
              </a:rPr>
              <a:t>need </a:t>
            </a:r>
            <a:r>
              <a:rPr lang="en-IE" sz="2000" b="1" dirty="0">
                <a:solidFill>
                  <a:prstClr val="black"/>
                </a:solidFill>
              </a:rPr>
              <a:t>nutrition</a:t>
            </a:r>
            <a:r>
              <a:rPr lang="en-IE" sz="2000" dirty="0">
                <a:solidFill>
                  <a:prstClr val="black"/>
                </a:solidFill>
              </a:rPr>
              <a:t> (or food</a:t>
            </a:r>
            <a:r>
              <a:rPr lang="en-IE" sz="2000" dirty="0" smtClean="0">
                <a:solidFill>
                  <a:prstClr val="black"/>
                </a:solidFill>
              </a:rPr>
              <a:t>)</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8562" y="1675736"/>
            <a:ext cx="5955070" cy="4735728"/>
          </a:xfrm>
          <a:prstGeom prst="rect">
            <a:avLst/>
          </a:prstGeom>
        </p:spPr>
      </p:pic>
    </p:spTree>
    <p:extLst>
      <p:ext uri="{BB962C8B-B14F-4D97-AF65-F5344CB8AC3E}">
        <p14:creationId xmlns:p14="http://schemas.microsoft.com/office/powerpoint/2010/main" val="3215886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additive="base">
                                        <p:cTn id="12"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552873"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The characteristics of all living </a:t>
            </a:r>
            <a:r>
              <a:rPr lang="en-US" sz="2800" b="1" dirty="0" smtClean="0">
                <a:solidFill>
                  <a:prstClr val="black"/>
                </a:solidFill>
              </a:rPr>
              <a:t>things</a:t>
            </a:r>
            <a:endParaRPr lang="en-IE" sz="2800" b="1" dirty="0">
              <a:solidFill>
                <a:prstClr val="black"/>
              </a:solidFill>
            </a:endParaRPr>
          </a:p>
        </p:txBody>
      </p:sp>
      <p:sp>
        <p:nvSpPr>
          <p:cNvPr id="6" name="TextBox 2"/>
          <p:cNvSpPr txBox="1"/>
          <p:nvPr/>
        </p:nvSpPr>
        <p:spPr>
          <a:xfrm>
            <a:off x="229661" y="967850"/>
            <a:ext cx="8552873"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IE" sz="2000" dirty="0">
                <a:solidFill>
                  <a:prstClr val="black"/>
                </a:solidFill>
              </a:rPr>
              <a:t>Living things (called organisms) must have </a:t>
            </a:r>
            <a:r>
              <a:rPr lang="en-IE" sz="2000" b="1" dirty="0">
                <a:solidFill>
                  <a:prstClr val="black"/>
                </a:solidFill>
              </a:rPr>
              <a:t>all</a:t>
            </a:r>
            <a:r>
              <a:rPr lang="en-IE" sz="2000" dirty="0">
                <a:solidFill>
                  <a:prstClr val="black"/>
                </a:solidFill>
              </a:rPr>
              <a:t> of the following </a:t>
            </a:r>
            <a:r>
              <a:rPr lang="en-IE" sz="2000" dirty="0" smtClean="0">
                <a:solidFill>
                  <a:prstClr val="black"/>
                </a:solidFill>
              </a:rPr>
              <a:t>features:</a:t>
            </a:r>
            <a:endParaRPr lang="en-IE" sz="2000" dirty="0">
              <a:solidFill>
                <a:prstClr val="black"/>
              </a:solidFill>
            </a:endParaRPr>
          </a:p>
          <a:p>
            <a:pPr marL="742950" lvl="1" indent="-285750">
              <a:buFont typeface="Courier New" panose="02070309020205020404" pitchFamily="49" charset="0"/>
              <a:buChar char="o"/>
            </a:pPr>
            <a:r>
              <a:rPr lang="en-IE" sz="2000" dirty="0" smtClean="0">
                <a:solidFill>
                  <a:prstClr val="black"/>
                </a:solidFill>
              </a:rPr>
              <a:t>they must have </a:t>
            </a:r>
            <a:r>
              <a:rPr lang="en-IE" sz="2000" b="1" dirty="0" smtClean="0">
                <a:solidFill>
                  <a:prstClr val="black"/>
                </a:solidFill>
              </a:rPr>
              <a:t>excretion</a:t>
            </a:r>
            <a:r>
              <a:rPr lang="en-IE" sz="2000" dirty="0" smtClean="0">
                <a:solidFill>
                  <a:prstClr val="black"/>
                </a:solidFill>
              </a:rPr>
              <a:t> (getting rid of any waste that they make)</a:t>
            </a:r>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l="2252" t="5046" b="3303"/>
          <a:stretch/>
        </p:blipFill>
        <p:spPr>
          <a:xfrm>
            <a:off x="1142485" y="1675736"/>
            <a:ext cx="6727224" cy="4730758"/>
          </a:xfrm>
          <a:prstGeom prst="rect">
            <a:avLst/>
          </a:prstGeom>
        </p:spPr>
      </p:pic>
    </p:spTree>
    <p:extLst>
      <p:ext uri="{BB962C8B-B14F-4D97-AF65-F5344CB8AC3E}">
        <p14:creationId xmlns:p14="http://schemas.microsoft.com/office/powerpoint/2010/main" val="1859867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additive="base">
                                        <p:cTn id="12"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552873"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The characteristics of all living </a:t>
            </a:r>
            <a:r>
              <a:rPr lang="en-US" sz="2800" b="1" dirty="0" smtClean="0">
                <a:solidFill>
                  <a:prstClr val="black"/>
                </a:solidFill>
              </a:rPr>
              <a:t>things</a:t>
            </a:r>
            <a:endParaRPr lang="en-IE" sz="2800" b="1" dirty="0">
              <a:solidFill>
                <a:prstClr val="black"/>
              </a:solidFill>
            </a:endParaRPr>
          </a:p>
        </p:txBody>
      </p:sp>
      <p:sp>
        <p:nvSpPr>
          <p:cNvPr id="6" name="TextBox 2"/>
          <p:cNvSpPr txBox="1"/>
          <p:nvPr/>
        </p:nvSpPr>
        <p:spPr>
          <a:xfrm>
            <a:off x="229661" y="967850"/>
            <a:ext cx="8552873"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IE" sz="2000" dirty="0">
                <a:solidFill>
                  <a:prstClr val="black"/>
                </a:solidFill>
              </a:rPr>
              <a:t>Living things (called organisms) must have </a:t>
            </a:r>
            <a:r>
              <a:rPr lang="en-IE" sz="2000" b="1" dirty="0">
                <a:solidFill>
                  <a:prstClr val="black"/>
                </a:solidFill>
              </a:rPr>
              <a:t>all</a:t>
            </a:r>
            <a:r>
              <a:rPr lang="en-IE" sz="2000" dirty="0">
                <a:solidFill>
                  <a:prstClr val="black"/>
                </a:solidFill>
              </a:rPr>
              <a:t> of the following </a:t>
            </a:r>
            <a:r>
              <a:rPr lang="en-IE" sz="2000" dirty="0" smtClean="0">
                <a:solidFill>
                  <a:prstClr val="black"/>
                </a:solidFill>
              </a:rPr>
              <a:t>features:</a:t>
            </a:r>
            <a:endParaRPr lang="en-IE" sz="2000" dirty="0">
              <a:solidFill>
                <a:prstClr val="black"/>
              </a:solidFill>
            </a:endParaRPr>
          </a:p>
          <a:p>
            <a:pPr marL="742950" lvl="1" indent="-285750">
              <a:buFont typeface="Courier New" panose="02070309020205020404" pitchFamily="49" charset="0"/>
              <a:buChar char="o"/>
            </a:pPr>
            <a:r>
              <a:rPr lang="en-IE" sz="2000" dirty="0" smtClean="0">
                <a:solidFill>
                  <a:prstClr val="black"/>
                </a:solidFill>
              </a:rPr>
              <a:t>they must </a:t>
            </a:r>
            <a:r>
              <a:rPr lang="en-IE" sz="2000" b="1" dirty="0" smtClean="0">
                <a:solidFill>
                  <a:prstClr val="black"/>
                </a:solidFill>
              </a:rPr>
              <a:t>respond</a:t>
            </a:r>
            <a:r>
              <a:rPr lang="en-IE" sz="2000" dirty="0" smtClean="0">
                <a:solidFill>
                  <a:prstClr val="black"/>
                </a:solidFill>
              </a:rPr>
              <a:t> (they react to changes in their surroundings)</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252" y="1675736"/>
            <a:ext cx="7101495" cy="4725065"/>
          </a:xfrm>
          <a:prstGeom prst="rect">
            <a:avLst/>
          </a:prstGeom>
        </p:spPr>
      </p:pic>
    </p:spTree>
    <p:extLst>
      <p:ext uri="{BB962C8B-B14F-4D97-AF65-F5344CB8AC3E}">
        <p14:creationId xmlns:p14="http://schemas.microsoft.com/office/powerpoint/2010/main" val="2221679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additive="base">
                                        <p:cTn id="12"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552873"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The characteristics of all living </a:t>
            </a:r>
            <a:r>
              <a:rPr lang="en-US" sz="2800" b="1" dirty="0" smtClean="0">
                <a:solidFill>
                  <a:prstClr val="black"/>
                </a:solidFill>
              </a:rPr>
              <a:t>things</a:t>
            </a:r>
            <a:endParaRPr lang="en-IE" sz="2800" b="1" dirty="0">
              <a:solidFill>
                <a:prstClr val="black"/>
              </a:solidFill>
            </a:endParaRPr>
          </a:p>
        </p:txBody>
      </p:sp>
      <p:sp>
        <p:nvSpPr>
          <p:cNvPr id="6" name="TextBox 2"/>
          <p:cNvSpPr txBox="1"/>
          <p:nvPr/>
        </p:nvSpPr>
        <p:spPr>
          <a:xfrm>
            <a:off x="229661" y="967850"/>
            <a:ext cx="8552873"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IE" sz="2000" dirty="0">
                <a:solidFill>
                  <a:prstClr val="black"/>
                </a:solidFill>
              </a:rPr>
              <a:t>Living things (called organisms) must have </a:t>
            </a:r>
            <a:r>
              <a:rPr lang="en-IE" sz="2000" b="1" dirty="0">
                <a:solidFill>
                  <a:prstClr val="black"/>
                </a:solidFill>
              </a:rPr>
              <a:t>all</a:t>
            </a:r>
            <a:r>
              <a:rPr lang="en-IE" sz="2000" dirty="0">
                <a:solidFill>
                  <a:prstClr val="black"/>
                </a:solidFill>
              </a:rPr>
              <a:t> of the following </a:t>
            </a:r>
            <a:r>
              <a:rPr lang="en-IE" sz="2000" dirty="0" smtClean="0">
                <a:solidFill>
                  <a:prstClr val="black"/>
                </a:solidFill>
              </a:rPr>
              <a:t>features:</a:t>
            </a:r>
            <a:endParaRPr lang="en-IE" sz="2000" dirty="0">
              <a:solidFill>
                <a:prstClr val="black"/>
              </a:solidFill>
            </a:endParaRPr>
          </a:p>
          <a:p>
            <a:pPr marL="742950" lvl="1" indent="-285750">
              <a:buFont typeface="Courier New" panose="02070309020205020404" pitchFamily="49" charset="0"/>
              <a:buChar char="o"/>
            </a:pPr>
            <a:r>
              <a:rPr lang="en-IE" sz="2000" dirty="0" smtClean="0">
                <a:solidFill>
                  <a:prstClr val="black"/>
                </a:solidFill>
              </a:rPr>
              <a:t>they must be able to </a:t>
            </a:r>
            <a:r>
              <a:rPr lang="en-IE" sz="2000" b="1" dirty="0" smtClean="0">
                <a:solidFill>
                  <a:prstClr val="black"/>
                </a:solidFill>
              </a:rPr>
              <a:t>reproduce</a:t>
            </a:r>
            <a:r>
              <a:rPr lang="en-IE" sz="2000" dirty="0" smtClean="0">
                <a:solidFill>
                  <a:prstClr val="black"/>
                </a:solidFill>
              </a:rPr>
              <a:t> (form new living things).</a:t>
            </a:r>
            <a:endParaRPr lang="en-IE" sz="2000" dirty="0">
              <a:solidFill>
                <a:prstClr val="black"/>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12874" y="1675736"/>
            <a:ext cx="6318251" cy="4738689"/>
          </a:xfrm>
          <a:prstGeom prst="rect">
            <a:avLst/>
          </a:prstGeom>
        </p:spPr>
      </p:pic>
    </p:spTree>
    <p:extLst>
      <p:ext uri="{BB962C8B-B14F-4D97-AF65-F5344CB8AC3E}">
        <p14:creationId xmlns:p14="http://schemas.microsoft.com/office/powerpoint/2010/main" val="3023079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additive="base">
                                        <p:cTn id="12"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1"/>
          <p:cNvSpPr txBox="1"/>
          <p:nvPr/>
        </p:nvSpPr>
        <p:spPr>
          <a:xfrm>
            <a:off x="229661" y="444630"/>
            <a:ext cx="8552873"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prstClr val="black"/>
                </a:solidFill>
              </a:rPr>
              <a:t>Different types of living things</a:t>
            </a:r>
            <a:endParaRPr lang="en-IE" sz="2800" b="1" dirty="0">
              <a:solidFill>
                <a:prstClr val="black"/>
              </a:solidFill>
            </a:endParaRPr>
          </a:p>
        </p:txBody>
      </p:sp>
      <p:sp>
        <p:nvSpPr>
          <p:cNvPr id="6" name="TextBox 2"/>
          <p:cNvSpPr txBox="1"/>
          <p:nvPr/>
        </p:nvSpPr>
        <p:spPr>
          <a:xfrm>
            <a:off x="229661" y="967850"/>
            <a:ext cx="8552873" cy="1015663"/>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000" dirty="0">
                <a:solidFill>
                  <a:prstClr val="black"/>
                </a:solidFill>
              </a:rPr>
              <a:t>To make it easier to find music on </a:t>
            </a:r>
            <a:r>
              <a:rPr lang="en-US" sz="2000" dirty="0" smtClean="0">
                <a:solidFill>
                  <a:prstClr val="black"/>
                </a:solidFill>
              </a:rPr>
              <a:t>Spotify it </a:t>
            </a:r>
            <a:r>
              <a:rPr lang="en-US" sz="2000" dirty="0">
                <a:solidFill>
                  <a:prstClr val="black"/>
                </a:solidFill>
              </a:rPr>
              <a:t>is classified (or grouped) into headings, such as </a:t>
            </a:r>
            <a:r>
              <a:rPr lang="en-US" sz="2000" dirty="0" smtClean="0">
                <a:solidFill>
                  <a:prstClr val="black"/>
                </a:solidFill>
              </a:rPr>
              <a:t>new releases </a:t>
            </a:r>
            <a:r>
              <a:rPr lang="en-US" sz="2000" dirty="0">
                <a:solidFill>
                  <a:prstClr val="black"/>
                </a:solidFill>
              </a:rPr>
              <a:t>or what’s hot or compilations. In the same way, living things are classified into groups</a:t>
            </a:r>
            <a:r>
              <a:rPr lang="en-US" sz="2000" dirty="0" smtClean="0">
                <a:solidFill>
                  <a:prstClr val="black"/>
                </a:solidFill>
              </a:rPr>
              <a:t>.</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1170" y="2049416"/>
            <a:ext cx="7121659" cy="4324865"/>
          </a:xfrm>
          <a:prstGeom prst="rect">
            <a:avLst/>
          </a:prstGeom>
        </p:spPr>
      </p:pic>
    </p:spTree>
    <p:extLst>
      <p:ext uri="{BB962C8B-B14F-4D97-AF65-F5344CB8AC3E}">
        <p14:creationId xmlns:p14="http://schemas.microsoft.com/office/powerpoint/2010/main" val="536629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1494</Words>
  <Application>Microsoft Office PowerPoint</Application>
  <PresentationFormat>On-screen Show (4:3)</PresentationFormat>
  <Paragraphs>195</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Calibri Light</vt:lpstr>
      <vt:lpstr>Courier New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Smurfit Kappa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Kemp, Michael</dc:creator>
  <cp:lastModifiedBy>Gillett, Gearoid</cp:lastModifiedBy>
  <cp:revision>64</cp:revision>
  <cp:lastPrinted>2020-01-29T15:00:23Z</cp:lastPrinted>
  <dcterms:created xsi:type="dcterms:W3CDTF">2017-06-06T13:11:02Z</dcterms:created>
  <dcterms:modified xsi:type="dcterms:W3CDTF">2020-01-30T12:49:43Z</dcterms:modified>
</cp:coreProperties>
</file>