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7" r:id="rId4"/>
    <p:sldId id="346" r:id="rId5"/>
    <p:sldId id="354" r:id="rId6"/>
    <p:sldId id="355" r:id="rId7"/>
    <p:sldId id="356" r:id="rId8"/>
    <p:sldId id="347" r:id="rId9"/>
    <p:sldId id="357" r:id="rId10"/>
    <p:sldId id="358" r:id="rId11"/>
    <p:sldId id="359" r:id="rId12"/>
    <p:sldId id="360" r:id="rId13"/>
    <p:sldId id="361" r:id="rId14"/>
    <p:sldId id="31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dzik, Sara" initials="CS" lastIdx="6" clrIdx="0">
    <p:extLst>
      <p:ext uri="{19B8F6BF-5375-455C-9EA6-DF929625EA0E}">
        <p15:presenceInfo xmlns:p15="http://schemas.microsoft.com/office/powerpoint/2012/main" userId="S-1-5-21-3433895173-654693979-982567282-1688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2B8"/>
    <a:srgbClr val="FFFFFF"/>
    <a:srgbClr val="BDD931"/>
    <a:srgbClr val="84A639"/>
    <a:srgbClr val="7DA03A"/>
    <a:srgbClr val="003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594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28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286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9909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101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65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384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671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757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859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608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530A-8375-4848-8C2A-B251A802F50F}" type="datetimeFigureOut">
              <a:rPr lang="en-IE" smtClean="0"/>
              <a:t>28/02/2020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67FE7-870F-496C-8FD2-6F349E9EAD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563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97" y="102973"/>
            <a:ext cx="8869405" cy="665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6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What is a light-emitting diode (LED)?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675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prstClr val="black"/>
                </a:solidFill>
              </a:rPr>
              <a:t>Some diodes can give out light when current flows </a:t>
            </a:r>
            <a:r>
              <a:rPr lang="en-US" sz="2000" dirty="0" smtClean="0">
                <a:solidFill>
                  <a:prstClr val="black"/>
                </a:solidFill>
              </a:rPr>
              <a:t>through them</a:t>
            </a:r>
            <a:r>
              <a:rPr lang="en-US" sz="2000" dirty="0">
                <a:solidFill>
                  <a:prstClr val="black"/>
                </a:solidFill>
              </a:rPr>
              <a:t>. They are called light-emitting diodes and the </a:t>
            </a:r>
            <a:r>
              <a:rPr lang="en-US" sz="2000" dirty="0" smtClean="0">
                <a:solidFill>
                  <a:prstClr val="black"/>
                </a:solidFill>
              </a:rPr>
              <a:t>abbreviation used </a:t>
            </a:r>
            <a:r>
              <a:rPr lang="en-US" sz="2000" dirty="0">
                <a:solidFill>
                  <a:prstClr val="black"/>
                </a:solidFill>
              </a:rPr>
              <a:t>is LED. </a:t>
            </a:r>
            <a:r>
              <a:rPr lang="en-US" sz="2000" dirty="0" smtClean="0">
                <a:solidFill>
                  <a:prstClr val="black"/>
                </a:solidFill>
              </a:rPr>
              <a:t>This is its symbol: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60" y="2454027"/>
            <a:ext cx="8552874" cy="299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3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Why does an LED need a resistor?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6754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prstClr val="black"/>
                </a:solidFill>
              </a:rPr>
              <a:t>An </a:t>
            </a:r>
            <a:r>
              <a:rPr lang="en-US" sz="2000" dirty="0">
                <a:solidFill>
                  <a:prstClr val="black"/>
                </a:solidFill>
              </a:rPr>
              <a:t>LED uses only a very small current when it is </a:t>
            </a:r>
            <a:r>
              <a:rPr lang="en-US" sz="2000" dirty="0" smtClean="0">
                <a:solidFill>
                  <a:prstClr val="black"/>
                </a:solidFill>
              </a:rPr>
              <a:t>emitting light</a:t>
            </a:r>
            <a:r>
              <a:rPr lang="en-US" sz="2000" dirty="0">
                <a:solidFill>
                  <a:prstClr val="black"/>
                </a:solidFill>
              </a:rPr>
              <a:t>. In fact, the LED uses much less current than a bulb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If a large current flows through an LED it will most </a:t>
            </a:r>
            <a:r>
              <a:rPr lang="en-US" sz="2000" dirty="0" smtClean="0">
                <a:solidFill>
                  <a:prstClr val="black"/>
                </a:solidFill>
              </a:rPr>
              <a:t>likely burn </a:t>
            </a:r>
            <a:r>
              <a:rPr lang="en-US" sz="2000" dirty="0">
                <a:solidFill>
                  <a:prstClr val="black"/>
                </a:solidFill>
              </a:rPr>
              <a:t>out. The LED will no longer work. To prevent </a:t>
            </a:r>
            <a:r>
              <a:rPr lang="en-US" sz="2000" dirty="0" smtClean="0">
                <a:solidFill>
                  <a:prstClr val="black"/>
                </a:solidFill>
              </a:rPr>
              <a:t>damage to </a:t>
            </a:r>
            <a:r>
              <a:rPr lang="en-US" sz="2000" dirty="0">
                <a:solidFill>
                  <a:prstClr val="black"/>
                </a:solidFill>
              </a:rPr>
              <a:t>the LED, we always have a resistor connected in series </a:t>
            </a:r>
            <a:r>
              <a:rPr lang="en-US" sz="2000" dirty="0" smtClean="0">
                <a:solidFill>
                  <a:prstClr val="black"/>
                </a:solidFill>
              </a:rPr>
              <a:t>to limit </a:t>
            </a:r>
            <a:r>
              <a:rPr lang="en-US" sz="2000" dirty="0">
                <a:solidFill>
                  <a:prstClr val="black"/>
                </a:solidFill>
              </a:rPr>
              <a:t>the current, as you can see from Figure 32.11.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565" y="2906842"/>
            <a:ext cx="5765673" cy="350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What is a </a:t>
            </a:r>
            <a:r>
              <a:rPr lang="en-US" sz="2800" b="1" dirty="0" smtClean="0">
                <a:solidFill>
                  <a:prstClr val="black"/>
                </a:solidFill>
              </a:rPr>
              <a:t>light-dependent resistor </a:t>
            </a:r>
            <a:r>
              <a:rPr lang="en-US" sz="2800" b="1" dirty="0">
                <a:solidFill>
                  <a:prstClr val="black"/>
                </a:solidFill>
              </a:rPr>
              <a:t>(LDR)?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4517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prstClr val="black"/>
                </a:solidFill>
              </a:rPr>
              <a:t>The </a:t>
            </a:r>
            <a:r>
              <a:rPr lang="en-US" sz="2000" dirty="0">
                <a:solidFill>
                  <a:prstClr val="black"/>
                </a:solidFill>
              </a:rPr>
              <a:t>light-dependent resistor (LDR) is a </a:t>
            </a:r>
            <a:r>
              <a:rPr lang="en-US" sz="2000" dirty="0" smtClean="0">
                <a:solidFill>
                  <a:prstClr val="black"/>
                </a:solidFill>
              </a:rPr>
              <a:t>resistor whose </a:t>
            </a:r>
            <a:r>
              <a:rPr lang="en-US" sz="2000" dirty="0">
                <a:solidFill>
                  <a:prstClr val="black"/>
                </a:solidFill>
              </a:rPr>
              <a:t>value of resistance can change. The value of </a:t>
            </a:r>
            <a:r>
              <a:rPr lang="en-US" sz="2000" dirty="0" smtClean="0">
                <a:solidFill>
                  <a:prstClr val="black"/>
                </a:solidFill>
              </a:rPr>
              <a:t>the resistance </a:t>
            </a:r>
            <a:r>
              <a:rPr lang="en-US" sz="2000" dirty="0">
                <a:solidFill>
                  <a:prstClr val="black"/>
                </a:solidFill>
              </a:rPr>
              <a:t>will change as the intensity or brightness of </a:t>
            </a:r>
            <a:r>
              <a:rPr lang="en-US" sz="2000" dirty="0" smtClean="0">
                <a:solidFill>
                  <a:prstClr val="black"/>
                </a:solidFill>
              </a:rPr>
              <a:t>the light </a:t>
            </a:r>
            <a:r>
              <a:rPr lang="en-US" sz="2000" dirty="0">
                <a:solidFill>
                  <a:prstClr val="black"/>
                </a:solidFill>
              </a:rPr>
              <a:t>falling on it changes.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403" y="967850"/>
            <a:ext cx="2597593" cy="539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4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What is a </a:t>
            </a:r>
            <a:r>
              <a:rPr lang="en-US" sz="2800" b="1" dirty="0" smtClean="0">
                <a:solidFill>
                  <a:prstClr val="black"/>
                </a:solidFill>
              </a:rPr>
              <a:t>light-dependent resistor </a:t>
            </a:r>
            <a:r>
              <a:rPr lang="en-US" sz="2800" b="1" dirty="0">
                <a:solidFill>
                  <a:prstClr val="black"/>
                </a:solidFill>
              </a:rPr>
              <a:t>(LDR)?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7825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prstClr val="black"/>
                </a:solidFill>
              </a:rPr>
              <a:t>Using </a:t>
            </a:r>
            <a:r>
              <a:rPr lang="en-US" sz="2000" dirty="0">
                <a:solidFill>
                  <a:prstClr val="black"/>
                </a:solidFill>
              </a:rPr>
              <a:t>an LDR you can arrange for an electrical </a:t>
            </a:r>
            <a:r>
              <a:rPr lang="en-US" sz="2000" dirty="0" smtClean="0">
                <a:solidFill>
                  <a:prstClr val="black"/>
                </a:solidFill>
              </a:rPr>
              <a:t>appliance to </a:t>
            </a:r>
            <a:r>
              <a:rPr lang="en-US" sz="2000" dirty="0">
                <a:solidFill>
                  <a:prstClr val="black"/>
                </a:solidFill>
              </a:rPr>
              <a:t>be controlled by light. In fact some appliances can </a:t>
            </a:r>
            <a:r>
              <a:rPr lang="en-US" sz="2000" dirty="0" smtClean="0">
                <a:solidFill>
                  <a:prstClr val="black"/>
                </a:solidFill>
              </a:rPr>
              <a:t>be switched </a:t>
            </a:r>
            <a:r>
              <a:rPr lang="en-US" sz="2000" dirty="0">
                <a:solidFill>
                  <a:prstClr val="black"/>
                </a:solidFill>
              </a:rPr>
              <a:t>on or switched off simply by shining light on the </a:t>
            </a:r>
            <a:r>
              <a:rPr lang="en-US" sz="2000" dirty="0" smtClean="0">
                <a:solidFill>
                  <a:prstClr val="black"/>
                </a:solidFill>
              </a:rPr>
              <a:t>LDR connected </a:t>
            </a:r>
            <a:r>
              <a:rPr lang="en-US" sz="2000" dirty="0">
                <a:solidFill>
                  <a:prstClr val="black"/>
                </a:solidFill>
              </a:rPr>
              <a:t>to them. Public street lights are an example of this</a:t>
            </a:r>
            <a:r>
              <a:rPr lang="en-US" sz="2000" dirty="0" smtClean="0">
                <a:solidFill>
                  <a:prstClr val="black"/>
                </a:solidFill>
              </a:rPr>
              <a:t>. 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The </a:t>
            </a:r>
            <a:r>
              <a:rPr lang="en-US" sz="2000" dirty="0">
                <a:solidFill>
                  <a:prstClr val="black"/>
                </a:solidFill>
              </a:rPr>
              <a:t>symbol for the LDR is shown </a:t>
            </a:r>
            <a:r>
              <a:rPr lang="en-US" sz="2000" dirty="0" smtClean="0">
                <a:solidFill>
                  <a:prstClr val="black"/>
                </a:solidFill>
              </a:rPr>
              <a:t>here: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710" y="2599066"/>
            <a:ext cx="6124664" cy="380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766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b="1" dirty="0">
                <a:solidFill>
                  <a:prstClr val="black"/>
                </a:solidFill>
              </a:rPr>
              <a:t>Photo credits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9660" y="967850"/>
            <a:ext cx="87668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Shutterstock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smtClean="0"/>
              <a:t>Michael </a:t>
            </a:r>
            <a:r>
              <a:rPr lang="en-US" sz="2000" dirty="0"/>
              <a:t>Philips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QBS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Martyn F </a:t>
            </a:r>
            <a:r>
              <a:rPr lang="en-US" sz="2000" dirty="0" err="1"/>
              <a:t>Chillmain</a:t>
            </a:r>
            <a:r>
              <a:rPr lang="en-US" sz="2000" dirty="0"/>
              <a:t>/Science Photo Library</a:t>
            </a:r>
          </a:p>
        </p:txBody>
      </p:sp>
    </p:spTree>
    <p:extLst>
      <p:ext uri="{BB962C8B-B14F-4D97-AF65-F5344CB8AC3E}">
        <p14:creationId xmlns:p14="http://schemas.microsoft.com/office/powerpoint/2010/main" val="23277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595"/>
            <a:ext cx="9144000" cy="131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8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Circuits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1" y="967850"/>
            <a:ext cx="34566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prstClr val="black"/>
                </a:solidFill>
              </a:rPr>
              <a:t>An </a:t>
            </a:r>
            <a:r>
              <a:rPr lang="en-US" sz="2000" dirty="0">
                <a:solidFill>
                  <a:prstClr val="black"/>
                </a:solidFill>
              </a:rPr>
              <a:t>electrical circuit will mainly change electrical energy into other forms of energy, usually heat</a:t>
            </a:r>
            <a:r>
              <a:rPr lang="en-US" sz="2000" dirty="0" smtClean="0">
                <a:solidFill>
                  <a:prstClr val="black"/>
                </a:solidFill>
              </a:rPr>
              <a:t>, light </a:t>
            </a:r>
            <a:r>
              <a:rPr lang="en-US" sz="2000" dirty="0">
                <a:solidFill>
                  <a:prstClr val="black"/>
                </a:solidFill>
              </a:rPr>
              <a:t>or movement. An electronic circuit can process information and make a </a:t>
            </a:r>
            <a:r>
              <a:rPr lang="en-US" sz="2000" dirty="0" smtClean="0">
                <a:solidFill>
                  <a:prstClr val="black"/>
                </a:solidFill>
              </a:rPr>
              <a:t>decision.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In </a:t>
            </a:r>
            <a:r>
              <a:rPr lang="en-US" sz="2000" dirty="0">
                <a:solidFill>
                  <a:prstClr val="black"/>
                </a:solidFill>
              </a:rPr>
              <a:t>a washing machine the electrical circuit will heat the water and rotate the clothes. The </a:t>
            </a:r>
            <a:r>
              <a:rPr lang="en-US" sz="2000" dirty="0" smtClean="0">
                <a:solidFill>
                  <a:prstClr val="black"/>
                </a:solidFill>
              </a:rPr>
              <a:t>control panel </a:t>
            </a:r>
            <a:r>
              <a:rPr lang="en-US" sz="2000" dirty="0">
                <a:solidFill>
                  <a:prstClr val="black"/>
                </a:solidFill>
              </a:rPr>
              <a:t>is an electronic circuit, used to select and control temperature and time settings and it </a:t>
            </a:r>
            <a:r>
              <a:rPr lang="en-US" sz="2000" dirty="0" smtClean="0">
                <a:solidFill>
                  <a:prstClr val="black"/>
                </a:solidFill>
              </a:rPr>
              <a:t>turns on </a:t>
            </a:r>
            <a:r>
              <a:rPr lang="en-US" sz="2000" dirty="0">
                <a:solidFill>
                  <a:prstClr val="black"/>
                </a:solidFill>
              </a:rPr>
              <a:t>an indicator light when the clothes are washed.</a:t>
            </a:r>
            <a:endParaRPr lang="en-IE" sz="20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274" y="1108950"/>
            <a:ext cx="5280453" cy="472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2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What electronic components will we use?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6754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prstClr val="black"/>
                </a:solidFill>
              </a:rPr>
              <a:t>You </a:t>
            </a:r>
            <a:r>
              <a:rPr lang="en-US" sz="2000" dirty="0">
                <a:solidFill>
                  <a:prstClr val="black"/>
                </a:solidFill>
              </a:rPr>
              <a:t>will remember that we listed the devices that are used in electrical circuits in chapter 30. </a:t>
            </a:r>
            <a:r>
              <a:rPr lang="en-US" sz="2000" dirty="0" smtClean="0">
                <a:solidFill>
                  <a:prstClr val="black"/>
                </a:solidFill>
              </a:rPr>
              <a:t>The list </a:t>
            </a:r>
            <a:r>
              <a:rPr lang="en-US" sz="2000" dirty="0">
                <a:solidFill>
                  <a:prstClr val="black"/>
                </a:solidFill>
              </a:rPr>
              <a:t>comprised: battery, filament bulb, switch, resistor, variable resistor, ammeter, voltmeter </a:t>
            </a:r>
            <a:r>
              <a:rPr lang="en-US" sz="2000" dirty="0" smtClean="0">
                <a:solidFill>
                  <a:prstClr val="black"/>
                </a:solidFill>
              </a:rPr>
              <a:t>and ohmmeter</a:t>
            </a:r>
            <a:r>
              <a:rPr lang="en-US" sz="2000" dirty="0">
                <a:solidFill>
                  <a:prstClr val="black"/>
                </a:solidFill>
              </a:rPr>
              <a:t>. Here, we will look at some electronic devices, namely: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</a:rPr>
              <a:t>Buzzer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</a:rPr>
              <a:t>Diode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</a:rPr>
              <a:t>Light-emitting diode (LED)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</a:rPr>
              <a:t>Light-dependent resistor (LDR).</a:t>
            </a:r>
            <a:endParaRPr lang="en-I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5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What is a buzzer?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675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prstClr val="black"/>
                </a:solidFill>
              </a:rPr>
              <a:t>A </a:t>
            </a:r>
            <a:r>
              <a:rPr lang="en-US" sz="2000" b="1" dirty="0">
                <a:solidFill>
                  <a:prstClr val="black"/>
                </a:solidFill>
              </a:rPr>
              <a:t>buzzer is a device that converts electrical energy to sound </a:t>
            </a:r>
            <a:r>
              <a:rPr lang="en-US" sz="2000" b="1" dirty="0" smtClean="0">
                <a:solidFill>
                  <a:prstClr val="black"/>
                </a:solidFill>
              </a:rPr>
              <a:t>energy</a:t>
            </a:r>
            <a:r>
              <a:rPr lang="en-US" sz="2000" dirty="0" smtClean="0">
                <a:solidFill>
                  <a:prstClr val="black"/>
                </a:solidFill>
              </a:rPr>
              <a:t>. It </a:t>
            </a:r>
            <a:r>
              <a:rPr lang="en-US" sz="2000" dirty="0">
                <a:solidFill>
                  <a:prstClr val="black"/>
                </a:solidFill>
              </a:rPr>
              <a:t>makes a buzzing sound when an electric current passes through it. </a:t>
            </a:r>
            <a:r>
              <a:rPr lang="en-US" sz="2000" dirty="0" smtClean="0">
                <a:solidFill>
                  <a:prstClr val="black"/>
                </a:solidFill>
              </a:rPr>
              <a:t>This is its symbol:</a:t>
            </a:r>
            <a:endParaRPr lang="en-IE" sz="20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99" y="1733401"/>
            <a:ext cx="6258164" cy="456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What is a diode?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675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prstClr val="black"/>
                </a:solidFill>
              </a:rPr>
              <a:t>A </a:t>
            </a:r>
            <a:r>
              <a:rPr lang="en-US" sz="2000" b="1" dirty="0">
                <a:solidFill>
                  <a:prstClr val="black"/>
                </a:solidFill>
              </a:rPr>
              <a:t>diode is a device that allows an electric current to flow in </a:t>
            </a:r>
            <a:r>
              <a:rPr lang="en-US" sz="2000" b="1" dirty="0" smtClean="0">
                <a:solidFill>
                  <a:prstClr val="black"/>
                </a:solidFill>
              </a:rPr>
              <a:t>one direction </a:t>
            </a:r>
            <a:r>
              <a:rPr lang="en-US" sz="2000" b="1" dirty="0">
                <a:solidFill>
                  <a:prstClr val="black"/>
                </a:solidFill>
              </a:rPr>
              <a:t>only. </a:t>
            </a:r>
            <a:r>
              <a:rPr lang="en-US" sz="2000" dirty="0">
                <a:solidFill>
                  <a:prstClr val="black"/>
                </a:solidFill>
              </a:rPr>
              <a:t>This is its symbol: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60" y="2556476"/>
            <a:ext cx="8675444" cy="199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2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To help you remember …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675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prstClr val="black"/>
                </a:solidFill>
              </a:rPr>
              <a:t>If </a:t>
            </a:r>
            <a:r>
              <a:rPr lang="en-US" sz="2000" dirty="0">
                <a:solidFill>
                  <a:prstClr val="black"/>
                </a:solidFill>
              </a:rPr>
              <a:t>you look at the symbol for the diode it </a:t>
            </a:r>
            <a:r>
              <a:rPr lang="en-US" sz="2000" dirty="0" smtClean="0">
                <a:solidFill>
                  <a:prstClr val="black"/>
                </a:solidFill>
              </a:rPr>
              <a:t>looks like </a:t>
            </a:r>
            <a:r>
              <a:rPr lang="en-US" sz="2000" dirty="0">
                <a:solidFill>
                  <a:prstClr val="black"/>
                </a:solidFill>
              </a:rPr>
              <a:t>parts of the letters P </a:t>
            </a:r>
            <a:r>
              <a:rPr lang="en-US" sz="2000" dirty="0" smtClean="0">
                <a:solidFill>
                  <a:prstClr val="black"/>
                </a:solidFill>
              </a:rPr>
              <a:t>                  (</a:t>
            </a:r>
            <a:r>
              <a:rPr lang="en-US" sz="2000" dirty="0">
                <a:solidFill>
                  <a:prstClr val="black"/>
                </a:solidFill>
              </a:rPr>
              <a:t>for positive) and N (</a:t>
            </a:r>
            <a:r>
              <a:rPr lang="en-US" sz="2000" dirty="0" smtClean="0">
                <a:solidFill>
                  <a:prstClr val="black"/>
                </a:solidFill>
              </a:rPr>
              <a:t>for negative</a:t>
            </a:r>
            <a:r>
              <a:rPr lang="en-US" sz="2000" dirty="0">
                <a:solidFill>
                  <a:prstClr val="black"/>
                </a:solidFill>
              </a:rPr>
              <a:t>) have been squashed together.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930" y="2871385"/>
            <a:ext cx="3707027" cy="1162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6" y="2758259"/>
            <a:ext cx="1152525" cy="1209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552" y="2776793"/>
            <a:ext cx="2076450" cy="1209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093" y="2824161"/>
            <a:ext cx="157162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8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Forward bias: P is positive and N is negative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6754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prstClr val="black"/>
                </a:solidFill>
              </a:rPr>
              <a:t>The </a:t>
            </a:r>
            <a:r>
              <a:rPr lang="en-US" sz="2000" dirty="0">
                <a:solidFill>
                  <a:prstClr val="black"/>
                </a:solidFill>
              </a:rPr>
              <a:t>diode allows current to flow if the P terminal is connected </a:t>
            </a:r>
            <a:r>
              <a:rPr lang="en-US" sz="2000" dirty="0" smtClean="0">
                <a:solidFill>
                  <a:prstClr val="black"/>
                </a:solidFill>
              </a:rPr>
              <a:t>to the </a:t>
            </a:r>
            <a:r>
              <a:rPr lang="en-US" sz="2000" dirty="0">
                <a:solidFill>
                  <a:prstClr val="black"/>
                </a:solidFill>
              </a:rPr>
              <a:t>positive of the battery and the N terminal is connected to </a:t>
            </a:r>
            <a:r>
              <a:rPr lang="en-US" sz="2000" dirty="0" smtClean="0">
                <a:solidFill>
                  <a:prstClr val="black"/>
                </a:solidFill>
              </a:rPr>
              <a:t>the negative </a:t>
            </a:r>
            <a:r>
              <a:rPr lang="en-US" sz="2000" dirty="0">
                <a:solidFill>
                  <a:prstClr val="black"/>
                </a:solidFill>
              </a:rPr>
              <a:t>of the battery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When the diode allows current to flow we say that the </a:t>
            </a:r>
            <a:r>
              <a:rPr lang="en-US" sz="2000" b="1" dirty="0" smtClean="0">
                <a:solidFill>
                  <a:prstClr val="black"/>
                </a:solidFill>
              </a:rPr>
              <a:t>diode conducts</a:t>
            </a:r>
            <a:r>
              <a:rPr lang="en-US" sz="2000" dirty="0">
                <a:solidFill>
                  <a:prstClr val="black"/>
                </a:solidFill>
              </a:rPr>
              <a:t>. We also say that the diode is in </a:t>
            </a:r>
            <a:r>
              <a:rPr lang="en-US" sz="2000" b="1" dirty="0">
                <a:solidFill>
                  <a:prstClr val="black"/>
                </a:solidFill>
              </a:rPr>
              <a:t>forward bias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224" y="2599066"/>
            <a:ext cx="6726313" cy="380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98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229661" y="444630"/>
            <a:ext cx="855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prstClr val="black"/>
                </a:solidFill>
              </a:rPr>
              <a:t>Reverse bias: N is positive and P is negative</a:t>
            </a:r>
          </a:p>
        </p:txBody>
      </p:sp>
      <p:sp>
        <p:nvSpPr>
          <p:cNvPr id="6" name="TextBox 2"/>
          <p:cNvSpPr txBox="1"/>
          <p:nvPr/>
        </p:nvSpPr>
        <p:spPr>
          <a:xfrm>
            <a:off x="229660" y="967850"/>
            <a:ext cx="86754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prstClr val="black"/>
                </a:solidFill>
              </a:rPr>
              <a:t>The </a:t>
            </a:r>
            <a:r>
              <a:rPr lang="en-US" sz="2000" dirty="0">
                <a:solidFill>
                  <a:prstClr val="black"/>
                </a:solidFill>
              </a:rPr>
              <a:t>diode will not allow current to flow if the P terminal is connected to the negative of the </a:t>
            </a:r>
            <a:r>
              <a:rPr lang="en-US" sz="2000" dirty="0" smtClean="0">
                <a:solidFill>
                  <a:prstClr val="black"/>
                </a:solidFill>
              </a:rPr>
              <a:t>battery and </a:t>
            </a:r>
            <a:r>
              <a:rPr lang="en-US" sz="2000" dirty="0">
                <a:solidFill>
                  <a:prstClr val="black"/>
                </a:solidFill>
              </a:rPr>
              <a:t>the N terminal is connected to the positive of the battery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When the diode does not allow current to flow we say that the diode does not conduct</a:t>
            </a:r>
            <a:r>
              <a:rPr lang="en-US" sz="2000" dirty="0">
                <a:solidFill>
                  <a:prstClr val="black"/>
                </a:solidFill>
              </a:rPr>
              <a:t>. </a:t>
            </a:r>
            <a:r>
              <a:rPr lang="en-US" sz="2000" dirty="0" smtClean="0">
                <a:solidFill>
                  <a:prstClr val="black"/>
                </a:solidFill>
              </a:rPr>
              <a:t>We also </a:t>
            </a:r>
            <a:r>
              <a:rPr lang="en-US" sz="2000" dirty="0">
                <a:solidFill>
                  <a:prstClr val="black"/>
                </a:solidFill>
              </a:rPr>
              <a:t>say that the diode is in </a:t>
            </a:r>
            <a:r>
              <a:rPr lang="en-US" sz="2000" b="1" dirty="0">
                <a:solidFill>
                  <a:prstClr val="black"/>
                </a:solidFill>
              </a:rPr>
              <a:t>reverse bias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385" y="2906842"/>
            <a:ext cx="6453652" cy="351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629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Smurfit Kappa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Kemp, Michael</dc:creator>
  <cp:lastModifiedBy>Gillett, Gearoid</cp:lastModifiedBy>
  <cp:revision>89</cp:revision>
  <dcterms:created xsi:type="dcterms:W3CDTF">2017-06-06T13:11:02Z</dcterms:created>
  <dcterms:modified xsi:type="dcterms:W3CDTF">2020-02-28T14:06:20Z</dcterms:modified>
</cp:coreProperties>
</file>