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75" r:id="rId3"/>
    <p:sldId id="277" r:id="rId4"/>
    <p:sldId id="318" r:id="rId5"/>
    <p:sldId id="320" r:id="rId6"/>
    <p:sldId id="321" r:id="rId7"/>
    <p:sldId id="328" r:id="rId8"/>
    <p:sldId id="323" r:id="rId9"/>
    <p:sldId id="324" r:id="rId10"/>
    <p:sldId id="329" r:id="rId11"/>
    <p:sldId id="325" r:id="rId12"/>
    <p:sldId id="326" r:id="rId13"/>
    <p:sldId id="327" r:id="rId14"/>
    <p:sldId id="331" r:id="rId15"/>
    <p:sldId id="31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dzik, Sara" initials="CS" lastIdx="2" clrIdx="0">
    <p:extLst>
      <p:ext uri="{19B8F6BF-5375-455C-9EA6-DF929625EA0E}">
        <p15:presenceInfo xmlns:p15="http://schemas.microsoft.com/office/powerpoint/2012/main" userId="S-1-5-21-3433895173-654693979-982567282-168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382B8"/>
    <a:srgbClr val="FFFFFF"/>
    <a:srgbClr val="BDD931"/>
    <a:srgbClr val="84A639"/>
    <a:srgbClr val="7DA03A"/>
    <a:srgbClr val="0033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00" autoAdjust="0"/>
    <p:restoredTop sz="94660"/>
  </p:normalViewPr>
  <p:slideViewPr>
    <p:cSldViewPr snapToGrid="0">
      <p:cViewPr varScale="1">
        <p:scale>
          <a:sx n="116" d="100"/>
          <a:sy n="116" d="100"/>
        </p:scale>
        <p:origin x="90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48530A-8375-4848-8C2A-B251A802F50F}" type="datetimeFigureOut">
              <a:rPr lang="en-IE" smtClean="0"/>
              <a:t>28/02/2020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7967FE7-870F-496C-8FD2-6F349E9EAD31}" type="slidenum">
              <a:rPr lang="en-IE" smtClean="0"/>
              <a:t>‹#›</a:t>
            </a:fld>
            <a:endParaRPr lang="en-IE"/>
          </a:p>
        </p:txBody>
      </p:sp>
    </p:spTree>
    <p:extLst>
      <p:ext uri="{BB962C8B-B14F-4D97-AF65-F5344CB8AC3E}">
        <p14:creationId xmlns:p14="http://schemas.microsoft.com/office/powerpoint/2010/main" val="1055945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48530A-8375-4848-8C2A-B251A802F50F}" type="datetimeFigureOut">
              <a:rPr lang="en-IE" smtClean="0"/>
              <a:t>28/02/2020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7967FE7-870F-496C-8FD2-6F349E9EAD31}" type="slidenum">
              <a:rPr lang="en-IE" smtClean="0"/>
              <a:t>‹#›</a:t>
            </a:fld>
            <a:endParaRPr lang="en-IE"/>
          </a:p>
        </p:txBody>
      </p:sp>
    </p:spTree>
    <p:extLst>
      <p:ext uri="{BB962C8B-B14F-4D97-AF65-F5344CB8AC3E}">
        <p14:creationId xmlns:p14="http://schemas.microsoft.com/office/powerpoint/2010/main" val="7528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48530A-8375-4848-8C2A-B251A802F50F}" type="datetimeFigureOut">
              <a:rPr lang="en-IE" smtClean="0"/>
              <a:t>28/02/2020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7967FE7-870F-496C-8FD2-6F349E9EAD31}" type="slidenum">
              <a:rPr lang="en-IE" smtClean="0"/>
              <a:t>‹#›</a:t>
            </a:fld>
            <a:endParaRPr lang="en-IE"/>
          </a:p>
        </p:txBody>
      </p:sp>
    </p:spTree>
    <p:extLst>
      <p:ext uri="{BB962C8B-B14F-4D97-AF65-F5344CB8AC3E}">
        <p14:creationId xmlns:p14="http://schemas.microsoft.com/office/powerpoint/2010/main" val="110286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48530A-8375-4848-8C2A-B251A802F50F}" type="datetimeFigureOut">
              <a:rPr lang="en-IE" smtClean="0"/>
              <a:t>28/02/2020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7967FE7-870F-496C-8FD2-6F349E9EAD31}" type="slidenum">
              <a:rPr lang="en-IE" smtClean="0"/>
              <a:t>‹#›</a:t>
            </a:fld>
            <a:endParaRPr lang="en-IE"/>
          </a:p>
        </p:txBody>
      </p:sp>
    </p:spTree>
    <p:extLst>
      <p:ext uri="{BB962C8B-B14F-4D97-AF65-F5344CB8AC3E}">
        <p14:creationId xmlns:p14="http://schemas.microsoft.com/office/powerpoint/2010/main" val="20199091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48530A-8375-4848-8C2A-B251A802F50F}" type="datetimeFigureOut">
              <a:rPr lang="en-IE" smtClean="0"/>
              <a:t>28/02/2020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7967FE7-870F-496C-8FD2-6F349E9EAD31}" type="slidenum">
              <a:rPr lang="en-IE" smtClean="0"/>
              <a:t>‹#›</a:t>
            </a:fld>
            <a:endParaRPr lang="en-IE"/>
          </a:p>
        </p:txBody>
      </p:sp>
    </p:spTree>
    <p:extLst>
      <p:ext uri="{BB962C8B-B14F-4D97-AF65-F5344CB8AC3E}">
        <p14:creationId xmlns:p14="http://schemas.microsoft.com/office/powerpoint/2010/main" val="3151017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48530A-8375-4848-8C2A-B251A802F50F}" type="datetimeFigureOut">
              <a:rPr lang="en-IE" smtClean="0"/>
              <a:t>28/02/2020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7967FE7-870F-496C-8FD2-6F349E9EAD31}" type="slidenum">
              <a:rPr lang="en-IE" smtClean="0"/>
              <a:t>‹#›</a:t>
            </a:fld>
            <a:endParaRPr lang="en-IE"/>
          </a:p>
        </p:txBody>
      </p:sp>
    </p:spTree>
    <p:extLst>
      <p:ext uri="{BB962C8B-B14F-4D97-AF65-F5344CB8AC3E}">
        <p14:creationId xmlns:p14="http://schemas.microsoft.com/office/powerpoint/2010/main" val="161265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48530A-8375-4848-8C2A-B251A802F50F}" type="datetimeFigureOut">
              <a:rPr lang="en-IE" smtClean="0"/>
              <a:t>28/02/2020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7967FE7-870F-496C-8FD2-6F349E9EAD31}" type="slidenum">
              <a:rPr lang="en-IE" smtClean="0"/>
              <a:t>‹#›</a:t>
            </a:fld>
            <a:endParaRPr lang="en-IE"/>
          </a:p>
        </p:txBody>
      </p:sp>
    </p:spTree>
    <p:extLst>
      <p:ext uri="{BB962C8B-B14F-4D97-AF65-F5344CB8AC3E}">
        <p14:creationId xmlns:p14="http://schemas.microsoft.com/office/powerpoint/2010/main" val="295384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48530A-8375-4848-8C2A-B251A802F50F}" type="datetimeFigureOut">
              <a:rPr lang="en-IE" smtClean="0"/>
              <a:t>28/02/2020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7967FE7-870F-496C-8FD2-6F349E9EAD31}" type="slidenum">
              <a:rPr lang="en-IE" smtClean="0"/>
              <a:t>‹#›</a:t>
            </a:fld>
            <a:endParaRPr lang="en-IE"/>
          </a:p>
        </p:txBody>
      </p:sp>
    </p:spTree>
    <p:extLst>
      <p:ext uri="{BB962C8B-B14F-4D97-AF65-F5344CB8AC3E}">
        <p14:creationId xmlns:p14="http://schemas.microsoft.com/office/powerpoint/2010/main" val="411671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8530A-8375-4848-8C2A-B251A802F50F}" type="datetimeFigureOut">
              <a:rPr lang="en-IE" smtClean="0"/>
              <a:t>28/02/2020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7967FE7-870F-496C-8FD2-6F349E9EAD31}" type="slidenum">
              <a:rPr lang="en-IE" smtClean="0"/>
              <a:t>‹#›</a:t>
            </a:fld>
            <a:endParaRPr lang="en-IE"/>
          </a:p>
        </p:txBody>
      </p:sp>
    </p:spTree>
    <p:extLst>
      <p:ext uri="{BB962C8B-B14F-4D97-AF65-F5344CB8AC3E}">
        <p14:creationId xmlns:p14="http://schemas.microsoft.com/office/powerpoint/2010/main" val="269757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8530A-8375-4848-8C2A-B251A802F50F}" type="datetimeFigureOut">
              <a:rPr lang="en-IE" smtClean="0"/>
              <a:t>28/02/2020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7967FE7-870F-496C-8FD2-6F349E9EAD31}" type="slidenum">
              <a:rPr lang="en-IE" smtClean="0"/>
              <a:t>‹#›</a:t>
            </a:fld>
            <a:endParaRPr lang="en-IE"/>
          </a:p>
        </p:txBody>
      </p:sp>
    </p:spTree>
    <p:extLst>
      <p:ext uri="{BB962C8B-B14F-4D97-AF65-F5344CB8AC3E}">
        <p14:creationId xmlns:p14="http://schemas.microsoft.com/office/powerpoint/2010/main" val="225859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8530A-8375-4848-8C2A-B251A802F50F}" type="datetimeFigureOut">
              <a:rPr lang="en-IE" smtClean="0"/>
              <a:t>28/02/2020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7967FE7-870F-496C-8FD2-6F349E9EAD31}" type="slidenum">
              <a:rPr lang="en-IE" smtClean="0"/>
              <a:t>‹#›</a:t>
            </a:fld>
            <a:endParaRPr lang="en-IE"/>
          </a:p>
        </p:txBody>
      </p:sp>
    </p:spTree>
    <p:extLst>
      <p:ext uri="{BB962C8B-B14F-4D97-AF65-F5344CB8AC3E}">
        <p14:creationId xmlns:p14="http://schemas.microsoft.com/office/powerpoint/2010/main" val="343608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8530A-8375-4848-8C2A-B251A802F50F}" type="datetimeFigureOut">
              <a:rPr lang="en-IE" smtClean="0"/>
              <a:t>28/02/2020</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67FE7-870F-496C-8FD2-6F349E9EAD31}" type="slidenum">
              <a:rPr lang="en-IE" smtClean="0"/>
              <a:t>‹#›</a:t>
            </a:fld>
            <a:endParaRPr lang="en-IE"/>
          </a:p>
        </p:txBody>
      </p:sp>
    </p:spTree>
    <p:extLst>
      <p:ext uri="{BB962C8B-B14F-4D97-AF65-F5344CB8AC3E}">
        <p14:creationId xmlns:p14="http://schemas.microsoft.com/office/powerpoint/2010/main" val="1765636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gif"/><Relationship Id="rId7" Type="http://schemas.openxmlformats.org/officeDocument/2006/relationships/image" Target="../media/image15.gif"/><Relationship Id="rId12" Type="http://schemas.openxmlformats.org/officeDocument/2006/relationships/image" Target="../media/image20.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14.gif"/><Relationship Id="rId11" Type="http://schemas.openxmlformats.org/officeDocument/2006/relationships/image" Target="../media/image19.gif"/><Relationship Id="rId5" Type="http://schemas.openxmlformats.org/officeDocument/2006/relationships/image" Target="../media/image13.gif"/><Relationship Id="rId10" Type="http://schemas.openxmlformats.org/officeDocument/2006/relationships/image" Target="../media/image18.gif"/><Relationship Id="rId4" Type="http://schemas.openxmlformats.org/officeDocument/2006/relationships/image" Target="../media/image12.gif"/><Relationship Id="rId9"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4000" cy="6858000"/>
          </a:xfrm>
        </p:spPr>
      </p:pic>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297" y="102973"/>
            <a:ext cx="8869405" cy="6652054"/>
          </a:xfrm>
          <a:prstGeom prst="rect">
            <a:avLst/>
          </a:prstGeom>
        </p:spPr>
      </p:pic>
    </p:spTree>
    <p:extLst>
      <p:ext uri="{BB962C8B-B14F-4D97-AF65-F5344CB8AC3E}">
        <p14:creationId xmlns:p14="http://schemas.microsoft.com/office/powerpoint/2010/main" val="2998161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1"/>
          <p:cNvSpPr txBox="1"/>
          <p:nvPr/>
        </p:nvSpPr>
        <p:spPr>
          <a:xfrm>
            <a:off x="229661" y="444630"/>
            <a:ext cx="8552873"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a:solidFill>
                  <a:prstClr val="black"/>
                </a:solidFill>
              </a:rPr>
              <a:t>The Big Bang</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50274" y="967850"/>
            <a:ext cx="5443451" cy="5457664"/>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r="19357" b="8754"/>
          <a:stretch/>
        </p:blipFill>
        <p:spPr>
          <a:xfrm>
            <a:off x="1854534" y="967850"/>
            <a:ext cx="4389748" cy="4979869"/>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a:ext>
            </a:extLst>
          </a:blip>
          <a:srcRect l="41087" t="67249" b="18984"/>
          <a:stretch/>
        </p:blipFill>
        <p:spPr>
          <a:xfrm>
            <a:off x="4085968" y="4646141"/>
            <a:ext cx="3199520" cy="749643"/>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a:ext>
            </a:extLst>
          </a:blip>
          <a:srcRect l="3906" t="42039" r="77176" b="27320"/>
          <a:stretch/>
        </p:blipFill>
        <p:spPr>
          <a:xfrm>
            <a:off x="2051222" y="3262184"/>
            <a:ext cx="1029729" cy="1672281"/>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a:ext>
            </a:extLst>
          </a:blip>
          <a:srcRect l="16287" t="56529" r="47090" b="28981"/>
          <a:stretch/>
        </p:blipFill>
        <p:spPr>
          <a:xfrm>
            <a:off x="2743200" y="4053016"/>
            <a:ext cx="1993557" cy="790833"/>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a:ext>
            </a:extLst>
          </a:blip>
          <a:srcRect l="48789" t="53812" r="2027" b="32754"/>
          <a:stretch/>
        </p:blipFill>
        <p:spPr>
          <a:xfrm>
            <a:off x="4506097" y="3904734"/>
            <a:ext cx="2677298" cy="733169"/>
          </a:xfrm>
          <a:prstGeom prst="rect">
            <a:avLst/>
          </a:prstGeom>
        </p:spPr>
      </p:pic>
      <p:pic>
        <p:nvPicPr>
          <p:cNvPr id="14" name="Picture 13"/>
          <p:cNvPicPr>
            <a:picLocks noChangeAspect="1"/>
          </p:cNvPicPr>
          <p:nvPr/>
        </p:nvPicPr>
        <p:blipFill rotWithShape="1">
          <a:blip r:embed="rId9" cstate="print">
            <a:extLst>
              <a:ext uri="{28A0092B-C50C-407E-A947-70E740481C1C}">
                <a14:useLocalDpi xmlns:a14="http://schemas.microsoft.com/office/drawing/2010/main"/>
              </a:ext>
            </a:extLst>
          </a:blip>
          <a:srcRect l="6450" t="39774" r="38464" b="44075"/>
          <a:stretch/>
        </p:blipFill>
        <p:spPr>
          <a:xfrm>
            <a:off x="2215978" y="3138616"/>
            <a:ext cx="2998573" cy="881449"/>
          </a:xfrm>
          <a:prstGeom prst="rect">
            <a:avLst/>
          </a:prstGeom>
        </p:spPr>
      </p:pic>
      <p:pic>
        <p:nvPicPr>
          <p:cNvPr id="15" name="Picture 14"/>
          <p:cNvPicPr>
            <a:picLocks noChangeAspect="1"/>
          </p:cNvPicPr>
          <p:nvPr/>
        </p:nvPicPr>
        <p:blipFill rotWithShape="1">
          <a:blip r:embed="rId10" cstate="print">
            <a:extLst>
              <a:ext uri="{28A0092B-C50C-407E-A947-70E740481C1C}">
                <a14:useLocalDpi xmlns:a14="http://schemas.microsoft.com/office/drawing/2010/main"/>
              </a:ext>
            </a:extLst>
          </a:blip>
          <a:srcRect l="56962" t="40077" r="2329" b="46792"/>
          <a:stretch/>
        </p:blipFill>
        <p:spPr>
          <a:xfrm>
            <a:off x="4942704" y="3155092"/>
            <a:ext cx="2215978" cy="716692"/>
          </a:xfrm>
          <a:prstGeom prst="rect">
            <a:avLst/>
          </a:prstGeom>
        </p:spPr>
      </p:pic>
      <p:pic>
        <p:nvPicPr>
          <p:cNvPr id="16" name="Picture 15"/>
          <p:cNvPicPr>
            <a:picLocks noChangeAspect="1"/>
          </p:cNvPicPr>
          <p:nvPr/>
        </p:nvPicPr>
        <p:blipFill rotWithShape="1">
          <a:blip r:embed="rId11" cstate="print">
            <a:extLst>
              <a:ext uri="{28A0092B-C50C-407E-A947-70E740481C1C}">
                <a14:useLocalDpi xmlns:a14="http://schemas.microsoft.com/office/drawing/2010/main"/>
              </a:ext>
            </a:extLst>
          </a:blip>
          <a:srcRect l="2873" t="7020" r="32053" b="58414"/>
          <a:stretch/>
        </p:blipFill>
        <p:spPr>
          <a:xfrm>
            <a:off x="2001796" y="1458093"/>
            <a:ext cx="3542270" cy="1886466"/>
          </a:xfrm>
          <a:prstGeom prst="rect">
            <a:avLst/>
          </a:prstGeom>
        </p:spPr>
      </p:pic>
      <p:pic>
        <p:nvPicPr>
          <p:cNvPr id="17" name="Picture 16"/>
          <p:cNvPicPr>
            <a:picLocks noChangeAspect="1"/>
          </p:cNvPicPr>
          <p:nvPr/>
        </p:nvPicPr>
        <p:blipFill rotWithShape="1">
          <a:blip r:embed="rId12" cstate="print">
            <a:extLst>
              <a:ext uri="{28A0092B-C50C-407E-A947-70E740481C1C}">
                <a14:useLocalDpi xmlns:a14="http://schemas.microsoft.com/office/drawing/2010/main"/>
              </a:ext>
            </a:extLst>
          </a:blip>
          <a:srcRect l="64742" t="21058" r="2116" b="60376"/>
          <a:stretch/>
        </p:blipFill>
        <p:spPr>
          <a:xfrm>
            <a:off x="5371070" y="2117124"/>
            <a:ext cx="1804087" cy="1013254"/>
          </a:xfrm>
          <a:prstGeom prst="rect">
            <a:avLst/>
          </a:prstGeom>
        </p:spPr>
      </p:pic>
    </p:spTree>
    <p:extLst>
      <p:ext uri="{BB962C8B-B14F-4D97-AF65-F5344CB8AC3E}">
        <p14:creationId xmlns:p14="http://schemas.microsoft.com/office/powerpoint/2010/main" val="280874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1+#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ircle(in)">
                                      <p:cBhvr>
                                        <p:cTn id="50" dur="2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1"/>
          <p:cNvSpPr txBox="1"/>
          <p:nvPr/>
        </p:nvSpPr>
        <p:spPr>
          <a:xfrm>
            <a:off x="229661" y="444630"/>
            <a:ext cx="8552873"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a:solidFill>
                  <a:prstClr val="black"/>
                </a:solidFill>
              </a:rPr>
              <a:t>After the Big Bang</a:t>
            </a:r>
          </a:p>
        </p:txBody>
      </p:sp>
      <p:sp>
        <p:nvSpPr>
          <p:cNvPr id="6" name="TextBox 2"/>
          <p:cNvSpPr txBox="1"/>
          <p:nvPr/>
        </p:nvSpPr>
        <p:spPr>
          <a:xfrm>
            <a:off x="229662" y="967850"/>
            <a:ext cx="3099423" cy="255454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solidFill>
                  <a:prstClr val="black"/>
                </a:solidFill>
              </a:rPr>
              <a:t>As </a:t>
            </a:r>
            <a:r>
              <a:rPr lang="en-US" sz="2000" dirty="0">
                <a:solidFill>
                  <a:prstClr val="black"/>
                </a:solidFill>
              </a:rPr>
              <a:t>the universe continued to expand it began to cool. The now cooler temperature </a:t>
            </a:r>
            <a:r>
              <a:rPr lang="en-US" sz="2000" dirty="0" smtClean="0">
                <a:solidFill>
                  <a:prstClr val="black"/>
                </a:solidFill>
              </a:rPr>
              <a:t>allowed particles </a:t>
            </a:r>
            <a:r>
              <a:rPr lang="en-US" sz="2000" dirty="0">
                <a:solidFill>
                  <a:prstClr val="black"/>
                </a:solidFill>
              </a:rPr>
              <a:t>to exist. It was now also cool enough for light to begin to travel through the universe.</a:t>
            </a:r>
            <a:endParaRPr lang="en-IE" sz="200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747" y="1033926"/>
            <a:ext cx="5387545" cy="5401612"/>
          </a:xfrm>
          <a:prstGeom prst="rect">
            <a:avLst/>
          </a:prstGeom>
        </p:spPr>
      </p:pic>
    </p:spTree>
    <p:extLst>
      <p:ext uri="{BB962C8B-B14F-4D97-AF65-F5344CB8AC3E}">
        <p14:creationId xmlns:p14="http://schemas.microsoft.com/office/powerpoint/2010/main" val="425171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1"/>
          <p:cNvSpPr txBox="1"/>
          <p:nvPr/>
        </p:nvSpPr>
        <p:spPr>
          <a:xfrm>
            <a:off x="229661" y="444630"/>
            <a:ext cx="8552873"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a:solidFill>
                  <a:prstClr val="black"/>
                </a:solidFill>
              </a:rPr>
              <a:t>How did matter form?</a:t>
            </a:r>
          </a:p>
        </p:txBody>
      </p:sp>
      <p:sp>
        <p:nvSpPr>
          <p:cNvPr id="6" name="TextBox 2"/>
          <p:cNvSpPr txBox="1"/>
          <p:nvPr/>
        </p:nvSpPr>
        <p:spPr>
          <a:xfrm>
            <a:off x="229661" y="967850"/>
            <a:ext cx="3835963" cy="53245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smtClean="0">
                <a:solidFill>
                  <a:prstClr val="black"/>
                </a:solidFill>
              </a:rPr>
              <a:t>Gravity </a:t>
            </a:r>
            <a:r>
              <a:rPr lang="en-US" sz="2000" b="1" dirty="0">
                <a:solidFill>
                  <a:prstClr val="black"/>
                </a:solidFill>
              </a:rPr>
              <a:t>is a force that pulls particles together</a:t>
            </a:r>
            <a:r>
              <a:rPr lang="en-US" sz="2000" dirty="0">
                <a:solidFill>
                  <a:prstClr val="black"/>
                </a:solidFill>
              </a:rPr>
              <a:t>. We will be looking again at gravity when </a:t>
            </a:r>
            <a:r>
              <a:rPr lang="en-US" sz="2000" dirty="0" smtClean="0">
                <a:solidFill>
                  <a:prstClr val="black"/>
                </a:solidFill>
              </a:rPr>
              <a:t>we learn </a:t>
            </a:r>
            <a:r>
              <a:rPr lang="en-US" sz="2000" dirty="0">
                <a:solidFill>
                  <a:prstClr val="black"/>
                </a:solidFill>
              </a:rPr>
              <a:t>about the planets. This force of gravity, which was originally present within the singularity</a:t>
            </a:r>
            <a:r>
              <a:rPr lang="en-US" sz="2000" dirty="0" smtClean="0">
                <a:solidFill>
                  <a:prstClr val="black"/>
                </a:solidFill>
              </a:rPr>
              <a:t>, allowed </a:t>
            </a:r>
            <a:r>
              <a:rPr lang="en-US" sz="2000" dirty="0">
                <a:solidFill>
                  <a:prstClr val="black"/>
                </a:solidFill>
              </a:rPr>
              <a:t>the particles to form matter. This matter came together and formed into the stars, </a:t>
            </a:r>
            <a:r>
              <a:rPr lang="en-US" sz="2000" dirty="0" smtClean="0">
                <a:solidFill>
                  <a:prstClr val="black"/>
                </a:solidFill>
              </a:rPr>
              <a:t>the planets </a:t>
            </a:r>
            <a:r>
              <a:rPr lang="en-US" sz="2000" dirty="0">
                <a:solidFill>
                  <a:prstClr val="black"/>
                </a:solidFill>
              </a:rPr>
              <a:t>and all other known structures in the universe. We will be looking at all of these </a:t>
            </a:r>
            <a:r>
              <a:rPr lang="en-US" sz="2000" dirty="0" smtClean="0">
                <a:solidFill>
                  <a:prstClr val="black"/>
                </a:solidFill>
              </a:rPr>
              <a:t>structures in </a:t>
            </a:r>
            <a:r>
              <a:rPr lang="en-US" sz="2000" dirty="0">
                <a:solidFill>
                  <a:prstClr val="black"/>
                </a:solidFill>
              </a:rPr>
              <a:t>the following chapters</a:t>
            </a:r>
            <a:r>
              <a:rPr lang="en-US" sz="2000" dirty="0" smtClean="0">
                <a:solidFill>
                  <a:prstClr val="black"/>
                </a:solidFill>
              </a:rPr>
              <a:t>.</a:t>
            </a:r>
          </a:p>
          <a:p>
            <a:endParaRPr lang="en-US" sz="2000" dirty="0">
              <a:solidFill>
                <a:prstClr val="black"/>
              </a:solidFill>
            </a:endParaRPr>
          </a:p>
          <a:p>
            <a:r>
              <a:rPr lang="en-US" sz="2000" dirty="0">
                <a:solidFill>
                  <a:prstClr val="black"/>
                </a:solidFill>
              </a:rPr>
              <a:t>Large groups of stars formed into the galaxies and our universe came into existence.</a:t>
            </a:r>
            <a:endParaRPr lang="en-IE" sz="2000" dirty="0">
              <a:solidFill>
                <a:prstClr val="black"/>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950" r="4644"/>
          <a:stretch/>
        </p:blipFill>
        <p:spPr>
          <a:xfrm>
            <a:off x="4065624" y="1036643"/>
            <a:ext cx="4884538" cy="5329882"/>
          </a:xfrm>
          <a:prstGeom prst="rect">
            <a:avLst/>
          </a:prstGeom>
        </p:spPr>
      </p:pic>
    </p:spTree>
    <p:extLst>
      <p:ext uri="{BB962C8B-B14F-4D97-AF65-F5344CB8AC3E}">
        <p14:creationId xmlns:p14="http://schemas.microsoft.com/office/powerpoint/2010/main" val="70161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1"/>
          <p:cNvSpPr txBox="1"/>
          <p:nvPr/>
        </p:nvSpPr>
        <p:spPr>
          <a:xfrm>
            <a:off x="229661" y="444630"/>
            <a:ext cx="8552873"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a:solidFill>
                  <a:prstClr val="black"/>
                </a:solidFill>
              </a:rPr>
              <a:t>The universe expanding ever since the Big Bang</a:t>
            </a:r>
          </a:p>
        </p:txBody>
      </p:sp>
      <p:sp>
        <p:nvSpPr>
          <p:cNvPr id="6" name="TextBox 2"/>
          <p:cNvSpPr txBox="1"/>
          <p:nvPr/>
        </p:nvSpPr>
        <p:spPr>
          <a:xfrm>
            <a:off x="229661" y="967850"/>
            <a:ext cx="8716631" cy="132343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prstClr val="black"/>
                </a:solidFill>
              </a:rPr>
              <a:t>The Big Bang theory is only one of the explanations for the formation of the universe. It is </a:t>
            </a:r>
            <a:r>
              <a:rPr lang="en-US" sz="2000" dirty="0" smtClean="0">
                <a:solidFill>
                  <a:prstClr val="black"/>
                </a:solidFill>
              </a:rPr>
              <a:t>how scientists </a:t>
            </a:r>
            <a:r>
              <a:rPr lang="en-US" sz="2000" dirty="0">
                <a:solidFill>
                  <a:prstClr val="black"/>
                </a:solidFill>
              </a:rPr>
              <a:t>have tried to explain how the universe developed from a single moment. It is </a:t>
            </a:r>
            <a:r>
              <a:rPr lang="en-US" sz="2000" dirty="0" smtClean="0">
                <a:solidFill>
                  <a:prstClr val="black"/>
                </a:solidFill>
              </a:rPr>
              <a:t>amazing to </a:t>
            </a:r>
            <a:r>
              <a:rPr lang="en-US" sz="2000" dirty="0">
                <a:solidFill>
                  <a:prstClr val="black"/>
                </a:solidFill>
              </a:rPr>
              <a:t>think that we are living on a planet that is orbiting a dazzling </a:t>
            </a:r>
            <a:r>
              <a:rPr lang="en-US" sz="2000" dirty="0" smtClean="0">
                <a:solidFill>
                  <a:prstClr val="black"/>
                </a:solidFill>
              </a:rPr>
              <a:t>star (i.e., </a:t>
            </a:r>
            <a:r>
              <a:rPr lang="en-US" sz="2000" dirty="0">
                <a:solidFill>
                  <a:prstClr val="black"/>
                </a:solidFill>
              </a:rPr>
              <a:t>the </a:t>
            </a:r>
            <a:r>
              <a:rPr lang="en-US" sz="2000" dirty="0" smtClean="0">
                <a:solidFill>
                  <a:prstClr val="black"/>
                </a:solidFill>
              </a:rPr>
              <a:t>Sun).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380" y="2291289"/>
            <a:ext cx="5882256" cy="4158939"/>
          </a:xfrm>
          <a:prstGeom prst="rect">
            <a:avLst/>
          </a:prstGeom>
        </p:spPr>
      </p:pic>
    </p:spTree>
    <p:extLst>
      <p:ext uri="{BB962C8B-B14F-4D97-AF65-F5344CB8AC3E}">
        <p14:creationId xmlns:p14="http://schemas.microsoft.com/office/powerpoint/2010/main" val="25756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1"/>
          <p:cNvSpPr txBox="1"/>
          <p:nvPr/>
        </p:nvSpPr>
        <p:spPr>
          <a:xfrm>
            <a:off x="229661" y="444630"/>
            <a:ext cx="8552873"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a:solidFill>
                  <a:prstClr val="black"/>
                </a:solidFill>
              </a:rPr>
              <a:t>The universe expanding ever since the Big Bang</a:t>
            </a:r>
          </a:p>
        </p:txBody>
      </p:sp>
      <p:sp>
        <p:nvSpPr>
          <p:cNvPr id="6" name="TextBox 2"/>
          <p:cNvSpPr txBox="1"/>
          <p:nvPr/>
        </p:nvSpPr>
        <p:spPr>
          <a:xfrm>
            <a:off x="229661" y="967850"/>
            <a:ext cx="8716631" cy="1015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prstClr val="black"/>
                </a:solidFill>
              </a:rPr>
              <a:t>Our galaxy is also one of many other galaxies that make up the universe. The exact answer to how our universe began is still unknown. Scientists continue to look for an explanation for the origin of our universe.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380" y="2291289"/>
            <a:ext cx="5882256" cy="4158939"/>
          </a:xfrm>
          <a:prstGeom prst="rect">
            <a:avLst/>
          </a:prstGeom>
        </p:spPr>
      </p:pic>
    </p:spTree>
    <p:extLst>
      <p:ext uri="{BB962C8B-B14F-4D97-AF65-F5344CB8AC3E}">
        <p14:creationId xmlns:p14="http://schemas.microsoft.com/office/powerpoint/2010/main" val="48666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1"/>
          <p:cNvSpPr txBox="1"/>
          <p:nvPr/>
        </p:nvSpPr>
        <p:spPr>
          <a:xfrm>
            <a:off x="229661" y="444630"/>
            <a:ext cx="8766860"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E" sz="2800" b="1" dirty="0">
                <a:solidFill>
                  <a:prstClr val="black"/>
                </a:solidFill>
              </a:rPr>
              <a:t>Photo credits</a:t>
            </a:r>
          </a:p>
        </p:txBody>
      </p:sp>
      <p:sp>
        <p:nvSpPr>
          <p:cNvPr id="10" name="Rectangle 9"/>
          <p:cNvSpPr/>
          <p:nvPr/>
        </p:nvSpPr>
        <p:spPr>
          <a:xfrm>
            <a:off x="229660" y="967850"/>
            <a:ext cx="8766861" cy="1015663"/>
          </a:xfrm>
          <a:prstGeom prst="rect">
            <a:avLst/>
          </a:prstGeom>
        </p:spPr>
        <p:txBody>
          <a:bodyPr wrap="square">
            <a:spAutoFit/>
          </a:bodyPr>
          <a:lstStyle/>
          <a:p>
            <a:pPr marL="342900" indent="-342900">
              <a:buFont typeface="Arial" panose="020B0604020202020204" pitchFamily="34" charset="0"/>
              <a:buChar char="•"/>
            </a:pPr>
            <a:r>
              <a:rPr lang="en-US" sz="2000" dirty="0" smtClean="0"/>
              <a:t>Shutterstock</a:t>
            </a:r>
          </a:p>
          <a:p>
            <a:pPr marL="342900" indent="-342900">
              <a:buFont typeface="Arial" panose="020B0604020202020204" pitchFamily="34" charset="0"/>
              <a:buChar char="•"/>
            </a:pPr>
            <a:r>
              <a:rPr lang="en-US" sz="2000" dirty="0" err="1" smtClean="0"/>
              <a:t>iStock</a:t>
            </a:r>
            <a:endParaRPr lang="en-US" sz="2000" dirty="0" smtClean="0"/>
          </a:p>
          <a:p>
            <a:pPr marL="342900" indent="-342900">
              <a:buFont typeface="Arial" panose="020B0604020202020204" pitchFamily="34" charset="0"/>
              <a:buChar char="•"/>
            </a:pPr>
            <a:r>
              <a:rPr lang="en-US" sz="2000" dirty="0" smtClean="0"/>
              <a:t>Science </a:t>
            </a:r>
            <a:r>
              <a:rPr lang="en-US" sz="2000" dirty="0"/>
              <a:t>Photo Library</a:t>
            </a:r>
          </a:p>
        </p:txBody>
      </p:sp>
    </p:spTree>
    <p:extLst>
      <p:ext uri="{BB962C8B-B14F-4D97-AF65-F5344CB8AC3E}">
        <p14:creationId xmlns:p14="http://schemas.microsoft.com/office/powerpoint/2010/main" val="2327751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38539"/>
            <a:ext cx="9144000" cy="6858000"/>
          </a:xfrm>
          <a:prstGeom prst="rect">
            <a:avLst/>
          </a:prstGeom>
        </p:spPr>
      </p:pic>
    </p:spTree>
    <p:extLst>
      <p:ext uri="{BB962C8B-B14F-4D97-AF65-F5344CB8AC3E}">
        <p14:creationId xmlns:p14="http://schemas.microsoft.com/office/powerpoint/2010/main" val="5263862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1"/>
          <p:cNvSpPr txBox="1"/>
          <p:nvPr/>
        </p:nvSpPr>
        <p:spPr>
          <a:xfrm>
            <a:off x="229661" y="444630"/>
            <a:ext cx="8552873"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a:solidFill>
                  <a:prstClr val="black"/>
                </a:solidFill>
              </a:rPr>
              <a:t>What is in the universe?</a:t>
            </a:r>
          </a:p>
        </p:txBody>
      </p:sp>
      <p:sp>
        <p:nvSpPr>
          <p:cNvPr id="6" name="TextBox 2"/>
          <p:cNvSpPr txBox="1"/>
          <p:nvPr/>
        </p:nvSpPr>
        <p:spPr>
          <a:xfrm>
            <a:off x="229661" y="967850"/>
            <a:ext cx="8716631"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smtClean="0">
                <a:solidFill>
                  <a:prstClr val="black"/>
                </a:solidFill>
              </a:rPr>
              <a:t>Our </a:t>
            </a:r>
            <a:r>
              <a:rPr lang="en-US" sz="2000" b="1" dirty="0">
                <a:solidFill>
                  <a:prstClr val="black"/>
                </a:solidFill>
              </a:rPr>
              <a:t>universe is a vast area of space </a:t>
            </a:r>
            <a:r>
              <a:rPr lang="en-US" sz="2000" b="1" dirty="0" smtClean="0">
                <a:solidFill>
                  <a:prstClr val="black"/>
                </a:solidFill>
              </a:rPr>
              <a:t>within which </a:t>
            </a:r>
            <a:r>
              <a:rPr lang="en-US" sz="2000" b="1" dirty="0">
                <a:solidFill>
                  <a:prstClr val="black"/>
                </a:solidFill>
              </a:rPr>
              <a:t>we find all the galaxies, stars </a:t>
            </a:r>
            <a:r>
              <a:rPr lang="en-US" sz="2000" b="1" dirty="0" smtClean="0">
                <a:solidFill>
                  <a:prstClr val="black"/>
                </a:solidFill>
              </a:rPr>
              <a:t>and solar </a:t>
            </a:r>
            <a:r>
              <a:rPr lang="en-US" sz="2000" b="1" dirty="0">
                <a:solidFill>
                  <a:prstClr val="black"/>
                </a:solidFill>
              </a:rPr>
              <a:t>systems</a:t>
            </a:r>
            <a:r>
              <a:rPr lang="en-US" sz="2000" dirty="0">
                <a:solidFill>
                  <a:prstClr val="black"/>
                </a:solidFill>
              </a:rPr>
              <a:t> that make up the universe </a:t>
            </a:r>
            <a:r>
              <a:rPr lang="en-US" sz="2000" dirty="0" smtClean="0">
                <a:solidFill>
                  <a:prstClr val="black"/>
                </a:solidFill>
              </a:rPr>
              <a:t>as we </a:t>
            </a:r>
            <a:r>
              <a:rPr lang="en-US" sz="2000" dirty="0">
                <a:solidFill>
                  <a:prstClr val="black"/>
                </a:solidFill>
              </a:rPr>
              <a:t>know it.</a:t>
            </a:r>
            <a:endParaRPr lang="en-IE" sz="2000" dirty="0">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7448" y="1725164"/>
            <a:ext cx="8389104" cy="4718871"/>
          </a:xfrm>
          <a:prstGeom prst="rect">
            <a:avLst/>
          </a:prstGeom>
        </p:spPr>
      </p:pic>
    </p:spTree>
    <p:extLst>
      <p:ext uri="{BB962C8B-B14F-4D97-AF65-F5344CB8AC3E}">
        <p14:creationId xmlns:p14="http://schemas.microsoft.com/office/powerpoint/2010/main" val="428522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1"/>
          <p:cNvSpPr txBox="1"/>
          <p:nvPr/>
        </p:nvSpPr>
        <p:spPr>
          <a:xfrm>
            <a:off x="229661" y="444630"/>
            <a:ext cx="8552873"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a:solidFill>
                  <a:prstClr val="black"/>
                </a:solidFill>
              </a:rPr>
              <a:t>Was there a beginning to the universe?</a:t>
            </a:r>
          </a:p>
        </p:txBody>
      </p:sp>
      <p:sp>
        <p:nvSpPr>
          <p:cNvPr id="6" name="TextBox 2"/>
          <p:cNvSpPr txBox="1"/>
          <p:nvPr/>
        </p:nvSpPr>
        <p:spPr>
          <a:xfrm>
            <a:off x="229661" y="967850"/>
            <a:ext cx="4844847" cy="53245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smtClean="0">
                <a:solidFill>
                  <a:prstClr val="black"/>
                </a:solidFill>
              </a:rPr>
              <a:t>How </a:t>
            </a:r>
            <a:r>
              <a:rPr lang="en-US" sz="2000" b="1" dirty="0">
                <a:solidFill>
                  <a:prstClr val="black"/>
                </a:solidFill>
              </a:rPr>
              <a:t>did our universe begin? </a:t>
            </a:r>
            <a:endParaRPr lang="en-US" sz="2000" b="1" dirty="0" smtClean="0">
              <a:solidFill>
                <a:prstClr val="black"/>
              </a:solidFill>
            </a:endParaRPr>
          </a:p>
          <a:p>
            <a:r>
              <a:rPr lang="en-US" sz="2000" b="1" dirty="0" smtClean="0">
                <a:solidFill>
                  <a:prstClr val="black"/>
                </a:solidFill>
              </a:rPr>
              <a:t>Where did </a:t>
            </a:r>
            <a:r>
              <a:rPr lang="en-US" sz="2000" b="1" dirty="0">
                <a:solidFill>
                  <a:prstClr val="black"/>
                </a:solidFill>
              </a:rPr>
              <a:t>it all start? </a:t>
            </a:r>
            <a:endParaRPr lang="en-US" sz="2000" b="1" dirty="0" smtClean="0">
              <a:solidFill>
                <a:prstClr val="black"/>
              </a:solidFill>
            </a:endParaRPr>
          </a:p>
          <a:p>
            <a:r>
              <a:rPr lang="en-US" sz="2000" b="1" dirty="0" smtClean="0">
                <a:solidFill>
                  <a:prstClr val="black"/>
                </a:solidFill>
              </a:rPr>
              <a:t>What </a:t>
            </a:r>
            <a:r>
              <a:rPr lang="en-US" sz="2000" b="1" dirty="0">
                <a:solidFill>
                  <a:prstClr val="black"/>
                </a:solidFill>
              </a:rPr>
              <a:t>was there </a:t>
            </a:r>
            <a:r>
              <a:rPr lang="en-US" sz="2000" b="1" dirty="0" smtClean="0">
                <a:solidFill>
                  <a:prstClr val="black"/>
                </a:solidFill>
              </a:rPr>
              <a:t>at the </a:t>
            </a:r>
            <a:r>
              <a:rPr lang="en-US" sz="2000" b="1" dirty="0">
                <a:solidFill>
                  <a:prstClr val="black"/>
                </a:solidFill>
              </a:rPr>
              <a:t>very beginning</a:t>
            </a:r>
            <a:r>
              <a:rPr lang="en-US" sz="2000" b="1" dirty="0" smtClean="0">
                <a:solidFill>
                  <a:prstClr val="black"/>
                </a:solidFill>
              </a:rPr>
              <a:t>?</a:t>
            </a:r>
          </a:p>
          <a:p>
            <a:r>
              <a:rPr lang="en-US" sz="2000" dirty="0" smtClean="0">
                <a:solidFill>
                  <a:prstClr val="black"/>
                </a:solidFill>
              </a:rPr>
              <a:t> </a:t>
            </a:r>
          </a:p>
          <a:p>
            <a:r>
              <a:rPr lang="en-US" sz="2000" dirty="0" smtClean="0">
                <a:solidFill>
                  <a:prstClr val="black"/>
                </a:solidFill>
              </a:rPr>
              <a:t>These </a:t>
            </a:r>
            <a:r>
              <a:rPr lang="en-US" sz="2000" dirty="0">
                <a:solidFill>
                  <a:prstClr val="black"/>
                </a:solidFill>
              </a:rPr>
              <a:t>are </a:t>
            </a:r>
            <a:r>
              <a:rPr lang="en-US" sz="2000" dirty="0" smtClean="0">
                <a:solidFill>
                  <a:prstClr val="black"/>
                </a:solidFill>
              </a:rPr>
              <a:t>some of </a:t>
            </a:r>
            <a:r>
              <a:rPr lang="en-US" sz="2000" dirty="0">
                <a:solidFill>
                  <a:prstClr val="black"/>
                </a:solidFill>
              </a:rPr>
              <a:t>the questions that humans </a:t>
            </a:r>
            <a:r>
              <a:rPr lang="en-US" sz="2000" dirty="0" smtClean="0">
                <a:solidFill>
                  <a:prstClr val="black"/>
                </a:solidFill>
              </a:rPr>
              <a:t>have asked </a:t>
            </a:r>
            <a:r>
              <a:rPr lang="en-US" sz="2000" dirty="0">
                <a:solidFill>
                  <a:prstClr val="black"/>
                </a:solidFill>
              </a:rPr>
              <a:t>in their desire </a:t>
            </a:r>
            <a:r>
              <a:rPr lang="en-US" sz="2000" dirty="0" smtClean="0">
                <a:solidFill>
                  <a:prstClr val="black"/>
                </a:solidFill>
              </a:rPr>
              <a:t>to discover the origins </a:t>
            </a:r>
            <a:r>
              <a:rPr lang="en-US" sz="2000" dirty="0">
                <a:solidFill>
                  <a:prstClr val="black"/>
                </a:solidFill>
              </a:rPr>
              <a:t>of the universe.</a:t>
            </a:r>
          </a:p>
          <a:p>
            <a:endParaRPr lang="en-US" sz="2000" dirty="0" smtClean="0">
              <a:solidFill>
                <a:prstClr val="black"/>
              </a:solidFill>
            </a:endParaRPr>
          </a:p>
          <a:p>
            <a:r>
              <a:rPr lang="en-US" sz="2000" dirty="0" smtClean="0">
                <a:solidFill>
                  <a:prstClr val="black"/>
                </a:solidFill>
              </a:rPr>
              <a:t>People </a:t>
            </a:r>
            <a:r>
              <a:rPr lang="en-US" sz="2000" dirty="0">
                <a:solidFill>
                  <a:prstClr val="black"/>
                </a:solidFill>
              </a:rPr>
              <a:t>have always had </a:t>
            </a:r>
            <a:r>
              <a:rPr lang="en-US" sz="2000" dirty="0" smtClean="0">
                <a:solidFill>
                  <a:prstClr val="black"/>
                </a:solidFill>
              </a:rPr>
              <a:t>more questions </a:t>
            </a:r>
            <a:r>
              <a:rPr lang="en-US" sz="2000" dirty="0">
                <a:solidFill>
                  <a:prstClr val="black"/>
                </a:solidFill>
              </a:rPr>
              <a:t>than answers </a:t>
            </a:r>
            <a:r>
              <a:rPr lang="en-US" sz="2000" dirty="0" smtClean="0">
                <a:solidFill>
                  <a:prstClr val="black"/>
                </a:solidFill>
              </a:rPr>
              <a:t>on this </a:t>
            </a:r>
            <a:r>
              <a:rPr lang="en-US" sz="2000" dirty="0">
                <a:solidFill>
                  <a:prstClr val="black"/>
                </a:solidFill>
              </a:rPr>
              <a:t>subject. The limits of </a:t>
            </a:r>
            <a:r>
              <a:rPr lang="en-US" sz="2000" dirty="0" smtClean="0">
                <a:solidFill>
                  <a:prstClr val="black"/>
                </a:solidFill>
              </a:rPr>
              <a:t>our technology </a:t>
            </a:r>
            <a:r>
              <a:rPr lang="en-US" sz="2000" dirty="0">
                <a:solidFill>
                  <a:prstClr val="black"/>
                </a:solidFill>
              </a:rPr>
              <a:t>meant there </a:t>
            </a:r>
            <a:r>
              <a:rPr lang="en-US" sz="2000" dirty="0" smtClean="0">
                <a:solidFill>
                  <a:prstClr val="black"/>
                </a:solidFill>
              </a:rPr>
              <a:t>was a </a:t>
            </a:r>
            <a:r>
              <a:rPr lang="en-US" sz="2000" dirty="0">
                <a:solidFill>
                  <a:prstClr val="black"/>
                </a:solidFill>
              </a:rPr>
              <a:t>complete lack of evidence for </a:t>
            </a:r>
            <a:r>
              <a:rPr lang="en-US" sz="2000" dirty="0" smtClean="0">
                <a:solidFill>
                  <a:prstClr val="black"/>
                </a:solidFill>
              </a:rPr>
              <a:t>scientists to </a:t>
            </a:r>
            <a:r>
              <a:rPr lang="en-US" sz="2000" dirty="0">
                <a:solidFill>
                  <a:prstClr val="black"/>
                </a:solidFill>
              </a:rPr>
              <a:t>work with previously. These </a:t>
            </a:r>
            <a:r>
              <a:rPr lang="en-US" sz="2000" dirty="0" smtClean="0">
                <a:solidFill>
                  <a:prstClr val="black"/>
                </a:solidFill>
              </a:rPr>
              <a:t>questions about </a:t>
            </a:r>
            <a:r>
              <a:rPr lang="en-US" sz="2000" dirty="0">
                <a:solidFill>
                  <a:prstClr val="black"/>
                </a:solidFill>
              </a:rPr>
              <a:t>the creation of the universe </a:t>
            </a:r>
            <a:r>
              <a:rPr lang="en-US" sz="2000" dirty="0" smtClean="0">
                <a:solidFill>
                  <a:prstClr val="black"/>
                </a:solidFill>
              </a:rPr>
              <a:t>remained unanswered </a:t>
            </a:r>
            <a:r>
              <a:rPr lang="en-US" sz="2000" dirty="0">
                <a:solidFill>
                  <a:prstClr val="black"/>
                </a:solidFill>
              </a:rPr>
              <a:t>until discoveries in </a:t>
            </a:r>
            <a:r>
              <a:rPr lang="en-US" sz="2000" dirty="0" smtClean="0">
                <a:solidFill>
                  <a:prstClr val="black"/>
                </a:solidFill>
              </a:rPr>
              <a:t>astronomy and </a:t>
            </a:r>
            <a:r>
              <a:rPr lang="en-US" sz="2000" dirty="0">
                <a:solidFill>
                  <a:prstClr val="black"/>
                </a:solidFill>
              </a:rPr>
              <a:t>physics led scientists to determine </a:t>
            </a:r>
            <a:r>
              <a:rPr lang="en-US" sz="2000" dirty="0" smtClean="0">
                <a:solidFill>
                  <a:prstClr val="black"/>
                </a:solidFill>
              </a:rPr>
              <a:t>that there </a:t>
            </a:r>
            <a:r>
              <a:rPr lang="en-US" sz="2000" dirty="0">
                <a:solidFill>
                  <a:prstClr val="black"/>
                </a:solidFill>
              </a:rPr>
              <a:t>was a beginning to our universe.</a:t>
            </a:r>
            <a:endParaRPr lang="en-IE" sz="2000" dirty="0">
              <a:solidFill>
                <a:prstClr val="black"/>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74508" y="2306595"/>
            <a:ext cx="3929448" cy="3426941"/>
          </a:xfrm>
          <a:prstGeom prst="rect">
            <a:avLst/>
          </a:prstGeom>
        </p:spPr>
      </p:pic>
    </p:spTree>
    <p:extLst>
      <p:ext uri="{BB962C8B-B14F-4D97-AF65-F5344CB8AC3E}">
        <p14:creationId xmlns:p14="http://schemas.microsoft.com/office/powerpoint/2010/main" val="129377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1"/>
          <p:cNvSpPr txBox="1"/>
          <p:nvPr/>
        </p:nvSpPr>
        <p:spPr>
          <a:xfrm>
            <a:off x="229661" y="444630"/>
            <a:ext cx="8552873"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smtClean="0">
                <a:solidFill>
                  <a:prstClr val="black"/>
                </a:solidFill>
              </a:rPr>
              <a:t>Edwin Hubble</a:t>
            </a:r>
            <a:endParaRPr lang="en-US" sz="2800" b="1" dirty="0">
              <a:solidFill>
                <a:prstClr val="black"/>
              </a:solidFill>
            </a:endParaRPr>
          </a:p>
        </p:txBody>
      </p:sp>
      <p:sp>
        <p:nvSpPr>
          <p:cNvPr id="6" name="TextBox 2"/>
          <p:cNvSpPr txBox="1"/>
          <p:nvPr/>
        </p:nvSpPr>
        <p:spPr>
          <a:xfrm>
            <a:off x="229662" y="967850"/>
            <a:ext cx="3728990" cy="53245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prstClr val="black"/>
                </a:solidFill>
              </a:rPr>
              <a:t>In 1929, US astronomer Edwin Hubble discovered that the universe is expanding. This </a:t>
            </a:r>
            <a:r>
              <a:rPr lang="en-US" sz="2000" dirty="0" smtClean="0">
                <a:solidFill>
                  <a:prstClr val="black"/>
                </a:solidFill>
              </a:rPr>
              <a:t>means that </a:t>
            </a:r>
            <a:r>
              <a:rPr lang="en-US" sz="2000" dirty="0">
                <a:solidFill>
                  <a:prstClr val="black"/>
                </a:solidFill>
              </a:rPr>
              <a:t>all objects in the universe are moving away from each other. </a:t>
            </a:r>
            <a:endParaRPr lang="en-US" sz="2000" dirty="0" smtClean="0">
              <a:solidFill>
                <a:prstClr val="black"/>
              </a:solidFill>
            </a:endParaRPr>
          </a:p>
          <a:p>
            <a:endParaRPr lang="en-US" sz="2000" dirty="0" smtClean="0">
              <a:solidFill>
                <a:prstClr val="black"/>
              </a:solidFill>
            </a:endParaRPr>
          </a:p>
          <a:p>
            <a:r>
              <a:rPr lang="en-US" sz="2000" dirty="0" smtClean="0">
                <a:solidFill>
                  <a:prstClr val="black"/>
                </a:solidFill>
              </a:rPr>
              <a:t>Hubble </a:t>
            </a:r>
            <a:r>
              <a:rPr lang="en-US" sz="2000" dirty="0">
                <a:solidFill>
                  <a:prstClr val="black"/>
                </a:solidFill>
              </a:rPr>
              <a:t>noted that not </a:t>
            </a:r>
            <a:r>
              <a:rPr lang="en-US" sz="2000" dirty="0" smtClean="0">
                <a:solidFill>
                  <a:prstClr val="black"/>
                </a:solidFill>
              </a:rPr>
              <a:t>only was </a:t>
            </a:r>
            <a:r>
              <a:rPr lang="en-US" sz="2000" dirty="0">
                <a:solidFill>
                  <a:prstClr val="black"/>
                </a:solidFill>
              </a:rPr>
              <a:t>the universe expanding, </a:t>
            </a:r>
            <a:r>
              <a:rPr lang="en-US" sz="2000" dirty="0" smtClean="0">
                <a:solidFill>
                  <a:prstClr val="black"/>
                </a:solidFill>
              </a:rPr>
              <a:t>it was </a:t>
            </a:r>
            <a:r>
              <a:rPr lang="en-US" sz="2000" dirty="0">
                <a:solidFill>
                  <a:prstClr val="black"/>
                </a:solidFill>
              </a:rPr>
              <a:t>expanding at a great rate</a:t>
            </a:r>
            <a:r>
              <a:rPr lang="en-US" sz="2000" dirty="0" smtClean="0">
                <a:solidFill>
                  <a:prstClr val="black"/>
                </a:solidFill>
              </a:rPr>
              <a:t>. </a:t>
            </a:r>
            <a:r>
              <a:rPr lang="en-US" sz="2000" b="1" dirty="0" smtClean="0">
                <a:solidFill>
                  <a:prstClr val="black"/>
                </a:solidFill>
              </a:rPr>
              <a:t>Hubble’s </a:t>
            </a:r>
            <a:r>
              <a:rPr lang="en-US" sz="2000" b="1" dirty="0">
                <a:solidFill>
                  <a:prstClr val="black"/>
                </a:solidFill>
              </a:rPr>
              <a:t>discovery </a:t>
            </a:r>
            <a:r>
              <a:rPr lang="en-US" sz="2000" b="1" dirty="0" smtClean="0">
                <a:solidFill>
                  <a:prstClr val="black"/>
                </a:solidFill>
              </a:rPr>
              <a:t>became known </a:t>
            </a:r>
            <a:r>
              <a:rPr lang="en-US" sz="2000" b="1" dirty="0">
                <a:solidFill>
                  <a:prstClr val="black"/>
                </a:solidFill>
              </a:rPr>
              <a:t>as Hubble’s Law.</a:t>
            </a:r>
          </a:p>
          <a:p>
            <a:endParaRPr lang="en-US" sz="2000" b="1" dirty="0" smtClean="0">
              <a:solidFill>
                <a:prstClr val="black"/>
              </a:solidFill>
            </a:endParaRPr>
          </a:p>
          <a:p>
            <a:r>
              <a:rPr lang="en-US" sz="2000" b="1" dirty="0" smtClean="0">
                <a:solidFill>
                  <a:prstClr val="black"/>
                </a:solidFill>
              </a:rPr>
              <a:t>Hubble’s </a:t>
            </a:r>
            <a:r>
              <a:rPr lang="en-US" sz="2000" b="1" dirty="0">
                <a:solidFill>
                  <a:prstClr val="black"/>
                </a:solidFill>
              </a:rPr>
              <a:t>Law: Galaxies </a:t>
            </a:r>
            <a:r>
              <a:rPr lang="en-US" sz="2000" b="1" dirty="0" smtClean="0">
                <a:solidFill>
                  <a:prstClr val="black"/>
                </a:solidFill>
              </a:rPr>
              <a:t>are moving </a:t>
            </a:r>
            <a:r>
              <a:rPr lang="en-US" sz="2000" b="1" dirty="0">
                <a:solidFill>
                  <a:prstClr val="black"/>
                </a:solidFill>
              </a:rPr>
              <a:t>away from each other</a:t>
            </a:r>
            <a:r>
              <a:rPr lang="en-US" sz="2000" b="1" dirty="0" smtClean="0">
                <a:solidFill>
                  <a:prstClr val="black"/>
                </a:solidFill>
              </a:rPr>
              <a:t>. The </a:t>
            </a:r>
            <a:r>
              <a:rPr lang="en-US" sz="2000" b="1" dirty="0">
                <a:solidFill>
                  <a:prstClr val="black"/>
                </a:solidFill>
              </a:rPr>
              <a:t>farther away a galaxy is</a:t>
            </a:r>
            <a:r>
              <a:rPr lang="en-US" sz="2000" b="1" dirty="0" smtClean="0">
                <a:solidFill>
                  <a:prstClr val="black"/>
                </a:solidFill>
              </a:rPr>
              <a:t>, the </a:t>
            </a:r>
            <a:r>
              <a:rPr lang="en-US" sz="2000" b="1" dirty="0">
                <a:solidFill>
                  <a:prstClr val="black"/>
                </a:solidFill>
              </a:rPr>
              <a:t>faster the galaxy is </a:t>
            </a:r>
            <a:r>
              <a:rPr lang="en-US" sz="2000" b="1" dirty="0" smtClean="0">
                <a:solidFill>
                  <a:prstClr val="black"/>
                </a:solidFill>
              </a:rPr>
              <a:t>moving away </a:t>
            </a:r>
            <a:r>
              <a:rPr lang="en-US" sz="2000" b="1" dirty="0">
                <a:solidFill>
                  <a:prstClr val="black"/>
                </a:solidFill>
              </a:rPr>
              <a:t>from us.</a:t>
            </a:r>
            <a:endParaRPr lang="en-IE" sz="2000" b="1" dirty="0">
              <a:solidFill>
                <a:prstClr val="black"/>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58652" y="1074728"/>
            <a:ext cx="5032980" cy="4386957"/>
          </a:xfrm>
          <a:prstGeom prst="rect">
            <a:avLst/>
          </a:prstGeom>
        </p:spPr>
      </p:pic>
    </p:spTree>
    <p:extLst>
      <p:ext uri="{BB962C8B-B14F-4D97-AF65-F5344CB8AC3E}">
        <p14:creationId xmlns:p14="http://schemas.microsoft.com/office/powerpoint/2010/main" val="184023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1"/>
          <p:cNvSpPr txBox="1"/>
          <p:nvPr/>
        </p:nvSpPr>
        <p:spPr>
          <a:xfrm>
            <a:off x="229661" y="444630"/>
            <a:ext cx="8552873"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a:solidFill>
                  <a:prstClr val="black"/>
                </a:solidFill>
              </a:rPr>
              <a:t>Why is the Hubble Space Telescope so important?</a:t>
            </a:r>
          </a:p>
        </p:txBody>
      </p:sp>
      <p:sp>
        <p:nvSpPr>
          <p:cNvPr id="6" name="TextBox 2"/>
          <p:cNvSpPr txBox="1"/>
          <p:nvPr/>
        </p:nvSpPr>
        <p:spPr>
          <a:xfrm>
            <a:off x="229661" y="967850"/>
            <a:ext cx="8716631" cy="193899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solidFill>
                  <a:prstClr val="black"/>
                </a:solidFill>
              </a:rPr>
              <a:t>The </a:t>
            </a:r>
            <a:r>
              <a:rPr lang="en-US" sz="2000" dirty="0">
                <a:solidFill>
                  <a:prstClr val="black"/>
                </a:solidFill>
              </a:rPr>
              <a:t>Hubble Space Telescope, which was launched by NASA in 1990, is named after </a:t>
            </a:r>
            <a:r>
              <a:rPr lang="en-US" sz="2000" dirty="0" smtClean="0">
                <a:solidFill>
                  <a:prstClr val="black"/>
                </a:solidFill>
              </a:rPr>
              <a:t>Edwin Hubble</a:t>
            </a:r>
            <a:r>
              <a:rPr lang="en-US" sz="2000" dirty="0">
                <a:solidFill>
                  <a:prstClr val="black"/>
                </a:solidFill>
              </a:rPr>
              <a:t>. The Hubble Space Telescope is extremely important for furthering our knowledge of space</a:t>
            </a:r>
            <a:r>
              <a:rPr lang="en-US" sz="2000" dirty="0" smtClean="0">
                <a:solidFill>
                  <a:prstClr val="black"/>
                </a:solidFill>
              </a:rPr>
              <a:t>.</a:t>
            </a:r>
          </a:p>
          <a:p>
            <a:endParaRPr lang="en-US" sz="2000" b="1" dirty="0">
              <a:solidFill>
                <a:prstClr val="black"/>
              </a:solidFill>
            </a:endParaRPr>
          </a:p>
          <a:p>
            <a:r>
              <a:rPr lang="en-US" sz="2000" dirty="0">
                <a:solidFill>
                  <a:prstClr val="black"/>
                </a:solidFill>
              </a:rPr>
              <a:t>Normally when we look into space we are looking through telescopes that are located on Earth</a:t>
            </a:r>
            <a:r>
              <a:rPr lang="en-US" sz="2000" dirty="0" smtClean="0">
                <a:solidFill>
                  <a:prstClr val="black"/>
                </a:solidFill>
              </a:rPr>
              <a:t>.</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53227" y="2899234"/>
            <a:ext cx="5468566" cy="3534034"/>
          </a:xfrm>
          <a:prstGeom prst="rect">
            <a:avLst/>
          </a:prstGeom>
        </p:spPr>
      </p:pic>
    </p:spTree>
    <p:extLst>
      <p:ext uri="{BB962C8B-B14F-4D97-AF65-F5344CB8AC3E}">
        <p14:creationId xmlns:p14="http://schemas.microsoft.com/office/powerpoint/2010/main" val="161296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1"/>
          <p:cNvSpPr txBox="1"/>
          <p:nvPr/>
        </p:nvSpPr>
        <p:spPr>
          <a:xfrm>
            <a:off x="229661" y="444630"/>
            <a:ext cx="8552873"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a:solidFill>
                  <a:prstClr val="black"/>
                </a:solidFill>
              </a:rPr>
              <a:t>Why is the Hubble Space Telescope so important?</a:t>
            </a:r>
          </a:p>
        </p:txBody>
      </p:sp>
      <p:sp>
        <p:nvSpPr>
          <p:cNvPr id="6" name="TextBox 2"/>
          <p:cNvSpPr txBox="1"/>
          <p:nvPr/>
        </p:nvSpPr>
        <p:spPr>
          <a:xfrm>
            <a:off x="229662" y="967850"/>
            <a:ext cx="2966620" cy="440120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solidFill>
                  <a:prstClr val="black"/>
                </a:solidFill>
              </a:rPr>
              <a:t>The </a:t>
            </a:r>
            <a:r>
              <a:rPr lang="en-US" sz="2000" dirty="0">
                <a:solidFill>
                  <a:prstClr val="black"/>
                </a:solidFill>
              </a:rPr>
              <a:t>images that we see are distorted or changed by Earth’s atmosphere. This can affect </a:t>
            </a:r>
            <a:r>
              <a:rPr lang="en-US" sz="2000" dirty="0" smtClean="0">
                <a:solidFill>
                  <a:prstClr val="black"/>
                </a:solidFill>
              </a:rPr>
              <a:t>what we </a:t>
            </a:r>
            <a:r>
              <a:rPr lang="en-US" sz="2000" dirty="0">
                <a:solidFill>
                  <a:prstClr val="black"/>
                </a:solidFill>
              </a:rPr>
              <a:t>see. The Hubble Space Telescope is out in space, orbiting at a height of 569 km above Earth</a:t>
            </a:r>
            <a:r>
              <a:rPr lang="en-US" sz="2000" dirty="0" smtClean="0">
                <a:solidFill>
                  <a:prstClr val="black"/>
                </a:solidFill>
              </a:rPr>
              <a:t>.</a:t>
            </a:r>
          </a:p>
          <a:p>
            <a:endParaRPr lang="en-US" sz="2000" dirty="0">
              <a:solidFill>
                <a:prstClr val="black"/>
              </a:solidFill>
            </a:endParaRPr>
          </a:p>
          <a:p>
            <a:r>
              <a:rPr lang="en-US" sz="2000" dirty="0">
                <a:solidFill>
                  <a:prstClr val="black"/>
                </a:solidFill>
              </a:rPr>
              <a:t>Therefore, Earth’s atmosphere does not affect the images the telescope receives from space.</a:t>
            </a:r>
            <a:endParaRPr lang="en-IE" sz="2000" dirty="0">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11378" y="1054444"/>
            <a:ext cx="5317525" cy="5296834"/>
          </a:xfrm>
          <a:prstGeom prst="rect">
            <a:avLst/>
          </a:prstGeom>
        </p:spPr>
      </p:pic>
    </p:spTree>
    <p:extLst>
      <p:ext uri="{BB962C8B-B14F-4D97-AF65-F5344CB8AC3E}">
        <p14:creationId xmlns:p14="http://schemas.microsoft.com/office/powerpoint/2010/main" val="28389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1"/>
          <p:cNvSpPr txBox="1"/>
          <p:nvPr/>
        </p:nvSpPr>
        <p:spPr>
          <a:xfrm>
            <a:off x="229661" y="444630"/>
            <a:ext cx="8552873"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a:solidFill>
                  <a:prstClr val="black"/>
                </a:solidFill>
              </a:rPr>
              <a:t>Was there really a Big Bang?</a:t>
            </a:r>
          </a:p>
        </p:txBody>
      </p:sp>
      <p:sp>
        <p:nvSpPr>
          <p:cNvPr id="6" name="TextBox 2"/>
          <p:cNvSpPr txBox="1"/>
          <p:nvPr/>
        </p:nvSpPr>
        <p:spPr>
          <a:xfrm>
            <a:off x="229661" y="967850"/>
            <a:ext cx="8741345"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solidFill>
                  <a:prstClr val="black"/>
                </a:solidFill>
              </a:rPr>
              <a:t>The </a:t>
            </a:r>
            <a:r>
              <a:rPr lang="en-US" sz="2000" dirty="0">
                <a:solidFill>
                  <a:prstClr val="black"/>
                </a:solidFill>
              </a:rPr>
              <a:t>term ‘bang’ suggests that there was an explosion of some form. But this is not actually </a:t>
            </a:r>
            <a:r>
              <a:rPr lang="en-US" sz="2000" dirty="0" smtClean="0">
                <a:solidFill>
                  <a:prstClr val="black"/>
                </a:solidFill>
              </a:rPr>
              <a:t>what happened </a:t>
            </a:r>
            <a:r>
              <a:rPr lang="en-US" sz="2000" dirty="0">
                <a:solidFill>
                  <a:prstClr val="black"/>
                </a:solidFill>
              </a:rPr>
              <a:t>at the start of the universe</a:t>
            </a:r>
            <a:r>
              <a:rPr lang="en-US" sz="2000" dirty="0" smtClean="0">
                <a:solidFill>
                  <a:prstClr val="black"/>
                </a:solidFill>
              </a:rPr>
              <a:t>.</a:t>
            </a:r>
            <a:endParaRPr lang="en-US" sz="2000" dirty="0">
              <a:solidFill>
                <a:prstClr val="black"/>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97643" y="1709256"/>
            <a:ext cx="5173363" cy="4718871"/>
          </a:xfrm>
          <a:prstGeom prst="rect">
            <a:avLst/>
          </a:prstGeom>
        </p:spPr>
      </p:pic>
      <p:sp>
        <p:nvSpPr>
          <p:cNvPr id="3" name="Rectangle 2"/>
          <p:cNvSpPr/>
          <p:nvPr/>
        </p:nvSpPr>
        <p:spPr>
          <a:xfrm>
            <a:off x="229661" y="1727531"/>
            <a:ext cx="3567982" cy="4708981"/>
          </a:xfrm>
          <a:prstGeom prst="rect">
            <a:avLst/>
          </a:prstGeom>
        </p:spPr>
        <p:txBody>
          <a:bodyPr wrap="square">
            <a:spAutoFit/>
          </a:bodyPr>
          <a:lstStyle/>
          <a:p>
            <a:r>
              <a:rPr lang="en-US" sz="2000" b="1" dirty="0">
                <a:solidFill>
                  <a:prstClr val="black"/>
                </a:solidFill>
              </a:rPr>
              <a:t>A starting point</a:t>
            </a:r>
          </a:p>
          <a:p>
            <a:r>
              <a:rPr lang="en-US" sz="2000" dirty="0">
                <a:solidFill>
                  <a:prstClr val="black"/>
                </a:solidFill>
              </a:rPr>
              <a:t>Edwin Hubble concluded that there must have been a single moment when the entire universe was held within a single zone. This was the beginning of the universe, which Hubble’s observations put at around 13.8 billion years ago.  Scientists call this single zone, in that single moment, the </a:t>
            </a:r>
            <a:r>
              <a:rPr lang="en-US" sz="2000" b="1" dirty="0">
                <a:solidFill>
                  <a:prstClr val="black"/>
                </a:solidFill>
              </a:rPr>
              <a:t>singularity</a:t>
            </a:r>
            <a:r>
              <a:rPr lang="en-US" sz="2000" dirty="0">
                <a:solidFill>
                  <a:prstClr val="black"/>
                </a:solidFill>
              </a:rPr>
              <a:t>.</a:t>
            </a:r>
          </a:p>
          <a:p>
            <a:endParaRPr lang="en-US" sz="2000" dirty="0">
              <a:solidFill>
                <a:prstClr val="black"/>
              </a:solidFill>
            </a:endParaRPr>
          </a:p>
          <a:p>
            <a:r>
              <a:rPr lang="en-US" sz="2000" b="1" dirty="0">
                <a:solidFill>
                  <a:prstClr val="black"/>
                </a:solidFill>
              </a:rPr>
              <a:t>Singularity</a:t>
            </a:r>
            <a:r>
              <a:rPr lang="en-US" sz="2000" dirty="0">
                <a:solidFill>
                  <a:prstClr val="black"/>
                </a:solidFill>
              </a:rPr>
              <a:t>: a zone that is very, very small, very, very dense and very, very hot.</a:t>
            </a:r>
            <a:endParaRPr lang="en-IE" sz="2000" dirty="0">
              <a:solidFill>
                <a:prstClr val="black"/>
              </a:solidFill>
            </a:endParaRPr>
          </a:p>
        </p:txBody>
      </p:sp>
    </p:spTree>
    <p:extLst>
      <p:ext uri="{BB962C8B-B14F-4D97-AF65-F5344CB8AC3E}">
        <p14:creationId xmlns:p14="http://schemas.microsoft.com/office/powerpoint/2010/main" val="13176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1"/>
          <p:cNvSpPr txBox="1"/>
          <p:nvPr/>
        </p:nvSpPr>
        <p:spPr>
          <a:xfrm>
            <a:off x="229661" y="444630"/>
            <a:ext cx="8552873"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a:solidFill>
                  <a:prstClr val="black"/>
                </a:solidFill>
              </a:rPr>
              <a:t>The Big Bang</a:t>
            </a:r>
          </a:p>
        </p:txBody>
      </p:sp>
      <p:sp>
        <p:nvSpPr>
          <p:cNvPr id="6" name="TextBox 2"/>
          <p:cNvSpPr txBox="1"/>
          <p:nvPr/>
        </p:nvSpPr>
        <p:spPr>
          <a:xfrm>
            <a:off x="229661" y="967850"/>
            <a:ext cx="3642123" cy="53245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solidFill>
                  <a:prstClr val="black"/>
                </a:solidFill>
              </a:rPr>
              <a:t>The </a:t>
            </a:r>
            <a:r>
              <a:rPr lang="en-US" sz="2000" dirty="0">
                <a:solidFill>
                  <a:prstClr val="black"/>
                </a:solidFill>
              </a:rPr>
              <a:t>singularity was </a:t>
            </a:r>
            <a:r>
              <a:rPr lang="en-US" sz="2000" dirty="0" smtClean="0">
                <a:solidFill>
                  <a:prstClr val="black"/>
                </a:solidFill>
              </a:rPr>
              <a:t>a region </a:t>
            </a:r>
            <a:r>
              <a:rPr lang="en-US" sz="2000" dirty="0">
                <a:solidFill>
                  <a:prstClr val="black"/>
                </a:solidFill>
              </a:rPr>
              <a:t>so intensely </a:t>
            </a:r>
            <a:r>
              <a:rPr lang="en-US" sz="2000" dirty="0" smtClean="0">
                <a:solidFill>
                  <a:prstClr val="black"/>
                </a:solidFill>
              </a:rPr>
              <a:t>hot that </a:t>
            </a:r>
            <a:r>
              <a:rPr lang="en-US" sz="2000" dirty="0">
                <a:solidFill>
                  <a:prstClr val="black"/>
                </a:solidFill>
              </a:rPr>
              <a:t>the normal </a:t>
            </a:r>
            <a:r>
              <a:rPr lang="en-US" sz="2000" dirty="0" smtClean="0">
                <a:solidFill>
                  <a:prstClr val="black"/>
                </a:solidFill>
              </a:rPr>
              <a:t>particles of </a:t>
            </a:r>
            <a:r>
              <a:rPr lang="en-US" sz="2000" dirty="0">
                <a:solidFill>
                  <a:prstClr val="black"/>
                </a:solidFill>
              </a:rPr>
              <a:t>matter ‒ particles </a:t>
            </a:r>
            <a:r>
              <a:rPr lang="en-US" sz="2000" dirty="0" smtClean="0">
                <a:solidFill>
                  <a:prstClr val="black"/>
                </a:solidFill>
              </a:rPr>
              <a:t>that occur </a:t>
            </a:r>
            <a:r>
              <a:rPr lang="en-US" sz="2000" dirty="0">
                <a:solidFill>
                  <a:prstClr val="black"/>
                </a:solidFill>
              </a:rPr>
              <a:t>in atoms ‒ did </a:t>
            </a:r>
            <a:r>
              <a:rPr lang="en-US" sz="2000" dirty="0" smtClean="0">
                <a:solidFill>
                  <a:prstClr val="black"/>
                </a:solidFill>
              </a:rPr>
              <a:t>not exist</a:t>
            </a:r>
            <a:r>
              <a:rPr lang="en-US" sz="2000" dirty="0">
                <a:solidFill>
                  <a:prstClr val="black"/>
                </a:solidFill>
              </a:rPr>
              <a:t>.</a:t>
            </a:r>
          </a:p>
          <a:p>
            <a:endParaRPr lang="en-US" sz="2000" dirty="0" smtClean="0">
              <a:solidFill>
                <a:prstClr val="black"/>
              </a:solidFill>
            </a:endParaRPr>
          </a:p>
          <a:p>
            <a:r>
              <a:rPr lang="en-US" sz="2000" b="1" dirty="0" smtClean="0">
                <a:solidFill>
                  <a:prstClr val="black"/>
                </a:solidFill>
              </a:rPr>
              <a:t>Within </a:t>
            </a:r>
            <a:r>
              <a:rPr lang="en-US" sz="2000" b="1" dirty="0">
                <a:solidFill>
                  <a:prstClr val="black"/>
                </a:solidFill>
              </a:rPr>
              <a:t>a single </a:t>
            </a:r>
            <a:r>
              <a:rPr lang="en-US" sz="2000" b="1" dirty="0" smtClean="0">
                <a:solidFill>
                  <a:prstClr val="black"/>
                </a:solidFill>
              </a:rPr>
              <a:t>moment (</a:t>
            </a:r>
            <a:r>
              <a:rPr lang="en-US" sz="2000" b="1" dirty="0">
                <a:solidFill>
                  <a:prstClr val="black"/>
                </a:solidFill>
              </a:rPr>
              <a:t>some scientists </a:t>
            </a:r>
            <a:r>
              <a:rPr lang="en-US" sz="2000" b="1" dirty="0" smtClean="0">
                <a:solidFill>
                  <a:prstClr val="black"/>
                </a:solidFill>
              </a:rPr>
              <a:t>believe this </a:t>
            </a:r>
            <a:r>
              <a:rPr lang="en-US" sz="2000" b="1" dirty="0">
                <a:solidFill>
                  <a:prstClr val="black"/>
                </a:solidFill>
              </a:rPr>
              <a:t>time frame to </a:t>
            </a:r>
            <a:r>
              <a:rPr lang="en-US" sz="2000" b="1" dirty="0" smtClean="0">
                <a:solidFill>
                  <a:prstClr val="black"/>
                </a:solidFill>
              </a:rPr>
              <a:t>be as </a:t>
            </a:r>
            <a:r>
              <a:rPr lang="en-US" sz="2000" b="1" dirty="0">
                <a:solidFill>
                  <a:prstClr val="black"/>
                </a:solidFill>
              </a:rPr>
              <a:t>short as one second</a:t>
            </a:r>
            <a:r>
              <a:rPr lang="en-US" sz="2000" b="1" dirty="0" smtClean="0">
                <a:solidFill>
                  <a:prstClr val="black"/>
                </a:solidFill>
              </a:rPr>
              <a:t>) this </a:t>
            </a:r>
            <a:r>
              <a:rPr lang="en-US" sz="2000" b="1" dirty="0">
                <a:solidFill>
                  <a:prstClr val="black"/>
                </a:solidFill>
              </a:rPr>
              <a:t>intensely </a:t>
            </a:r>
            <a:r>
              <a:rPr lang="en-US" sz="2000" b="1" dirty="0" smtClean="0">
                <a:solidFill>
                  <a:prstClr val="black"/>
                </a:solidFill>
              </a:rPr>
              <a:t>hot singularity expanded rapidly</a:t>
            </a:r>
            <a:r>
              <a:rPr lang="en-US" sz="2000" b="1" dirty="0">
                <a:solidFill>
                  <a:prstClr val="black"/>
                </a:solidFill>
              </a:rPr>
              <a:t>. This is what </a:t>
            </a:r>
            <a:r>
              <a:rPr lang="en-US" sz="2000" b="1" dirty="0" smtClean="0">
                <a:solidFill>
                  <a:prstClr val="black"/>
                </a:solidFill>
              </a:rPr>
              <a:t>we term </a:t>
            </a:r>
            <a:r>
              <a:rPr lang="en-US" sz="2000" b="1" dirty="0">
                <a:solidFill>
                  <a:prstClr val="black"/>
                </a:solidFill>
              </a:rPr>
              <a:t>the Big Bang</a:t>
            </a:r>
            <a:r>
              <a:rPr lang="en-US" sz="2000" b="1" dirty="0" smtClean="0">
                <a:solidFill>
                  <a:prstClr val="black"/>
                </a:solidFill>
              </a:rPr>
              <a:t>.</a:t>
            </a:r>
          </a:p>
          <a:p>
            <a:endParaRPr lang="en-US" sz="2000" dirty="0">
              <a:solidFill>
                <a:prstClr val="black"/>
              </a:solidFill>
            </a:endParaRPr>
          </a:p>
          <a:p>
            <a:r>
              <a:rPr lang="en-US" sz="2000" dirty="0">
                <a:solidFill>
                  <a:prstClr val="black"/>
                </a:solidFill>
              </a:rPr>
              <a:t>In the first few </a:t>
            </a:r>
            <a:r>
              <a:rPr lang="en-US" sz="2000" dirty="0" smtClean="0">
                <a:solidFill>
                  <a:prstClr val="black"/>
                </a:solidFill>
              </a:rPr>
              <a:t>moments after </a:t>
            </a:r>
            <a:r>
              <a:rPr lang="en-US" sz="2000" dirty="0">
                <a:solidFill>
                  <a:prstClr val="black"/>
                </a:solidFill>
              </a:rPr>
              <a:t>the Big Bang </a:t>
            </a:r>
            <a:r>
              <a:rPr lang="en-US" sz="2000" dirty="0" smtClean="0">
                <a:solidFill>
                  <a:prstClr val="black"/>
                </a:solidFill>
              </a:rPr>
              <a:t>the universe </a:t>
            </a:r>
            <a:r>
              <a:rPr lang="en-US" sz="2000" dirty="0">
                <a:solidFill>
                  <a:prstClr val="black"/>
                </a:solidFill>
              </a:rPr>
              <a:t>was so hot </a:t>
            </a:r>
            <a:r>
              <a:rPr lang="en-US" sz="2000" dirty="0" smtClean="0">
                <a:solidFill>
                  <a:prstClr val="black"/>
                </a:solidFill>
              </a:rPr>
              <a:t>that we cannot </a:t>
            </a:r>
            <a:r>
              <a:rPr lang="en-US" sz="2000" dirty="0">
                <a:solidFill>
                  <a:prstClr val="black"/>
                </a:solidFill>
              </a:rPr>
              <a:t>imagine </a:t>
            </a:r>
            <a:r>
              <a:rPr lang="en-US" sz="2000" dirty="0" smtClean="0">
                <a:solidFill>
                  <a:prstClr val="black"/>
                </a:solidFill>
              </a:rPr>
              <a:t>a level </a:t>
            </a:r>
            <a:r>
              <a:rPr lang="en-US" sz="2000" dirty="0">
                <a:solidFill>
                  <a:prstClr val="black"/>
                </a:solidFill>
              </a:rPr>
              <a:t>of temperature </a:t>
            </a:r>
            <a:r>
              <a:rPr lang="en-US" sz="2000" dirty="0" smtClean="0">
                <a:solidFill>
                  <a:prstClr val="black"/>
                </a:solidFill>
              </a:rPr>
              <a:t>that great</a:t>
            </a:r>
            <a:r>
              <a:rPr lang="en-US" sz="2000" dirty="0">
                <a:solidFill>
                  <a:prstClr val="black"/>
                </a:solidFill>
              </a:rPr>
              <a:t>.</a:t>
            </a:r>
            <a:endParaRPr lang="en-IE" sz="2000" dirty="0">
              <a:solidFill>
                <a:prstClr val="black"/>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54162" y="1117678"/>
            <a:ext cx="5009105" cy="4569043"/>
          </a:xfrm>
          <a:prstGeom prst="rect">
            <a:avLst/>
          </a:prstGeom>
        </p:spPr>
      </p:pic>
    </p:spTree>
    <p:extLst>
      <p:ext uri="{BB962C8B-B14F-4D97-AF65-F5344CB8AC3E}">
        <p14:creationId xmlns:p14="http://schemas.microsoft.com/office/powerpoint/2010/main" val="66723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820</Words>
  <Application>Microsoft Office PowerPoint</Application>
  <PresentationFormat>On-screen Show (4:3)</PresentationFormat>
  <Paragraphs>51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Smurfit Kappa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Gillett, Gearoid</dc:creator>
  <cp:lastModifiedBy>Gillett, Gearoid</cp:lastModifiedBy>
  <cp:revision>97</cp:revision>
  <dcterms:created xsi:type="dcterms:W3CDTF">2017-06-06T13:11:02Z</dcterms:created>
  <dcterms:modified xsi:type="dcterms:W3CDTF">2020-02-28T14:07:42Z</dcterms:modified>
</cp:coreProperties>
</file>