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5" r:id="rId3"/>
    <p:sldId id="27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3" r:id="rId19"/>
    <p:sldId id="334" r:id="rId20"/>
    <p:sldId id="335" r:id="rId21"/>
    <p:sldId id="336" r:id="rId22"/>
    <p:sldId id="337" r:id="rId23"/>
    <p:sldId id="338" r:id="rId24"/>
    <p:sldId id="339" r:id="rId25"/>
    <p:sldId id="340" r:id="rId26"/>
    <p:sldId id="341" r:id="rId27"/>
    <p:sldId id="342" r:id="rId28"/>
    <p:sldId id="344" r:id="rId29"/>
    <p:sldId id="345" r:id="rId30"/>
    <p:sldId id="31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dzik, Sara" initials="CS" lastIdx="11" clrIdx="0">
    <p:extLst>
      <p:ext uri="{19B8F6BF-5375-455C-9EA6-DF929625EA0E}">
        <p15:presenceInfo xmlns:p15="http://schemas.microsoft.com/office/powerpoint/2012/main" userId="S-1-5-21-3433895173-654693979-982567282-1688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DD931"/>
    <a:srgbClr val="84A639"/>
    <a:srgbClr val="7DA03A"/>
    <a:srgbClr val="003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00" autoAdjust="0"/>
    <p:restoredTop sz="94660"/>
  </p:normalViewPr>
  <p:slideViewPr>
    <p:cSldViewPr snapToGrid="0">
      <p:cViewPr varScale="1">
        <p:scale>
          <a:sx n="116" d="100"/>
          <a:sy n="116" d="100"/>
        </p:scale>
        <p:origin x="3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48530A-8375-4848-8C2A-B251A802F50F}" type="datetimeFigureOut">
              <a:rPr lang="en-IE" smtClean="0"/>
              <a:t>26/02/2020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1055945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48530A-8375-4848-8C2A-B251A802F50F}" type="datetimeFigureOut">
              <a:rPr lang="en-IE" smtClean="0"/>
              <a:t>26/02/2020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75285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48530A-8375-4848-8C2A-B251A802F50F}" type="datetimeFigureOut">
              <a:rPr lang="en-IE" smtClean="0"/>
              <a:t>26/02/2020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110286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48530A-8375-4848-8C2A-B251A802F50F}" type="datetimeFigureOut">
              <a:rPr lang="en-IE" smtClean="0"/>
              <a:t>26/02/2020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20199091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8530A-8375-4848-8C2A-B251A802F50F}" type="datetimeFigureOut">
              <a:rPr lang="en-IE" smtClean="0"/>
              <a:t>26/02/2020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3151017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48530A-8375-4848-8C2A-B251A802F50F}" type="datetimeFigureOut">
              <a:rPr lang="en-IE" smtClean="0"/>
              <a:t>26/02/2020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161265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48530A-8375-4848-8C2A-B251A802F50F}" type="datetimeFigureOut">
              <a:rPr lang="en-IE" smtClean="0"/>
              <a:t>26/02/2020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2953848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48530A-8375-4848-8C2A-B251A802F50F}" type="datetimeFigureOut">
              <a:rPr lang="en-IE" smtClean="0"/>
              <a:t>26/02/2020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4116714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8530A-8375-4848-8C2A-B251A802F50F}" type="datetimeFigureOut">
              <a:rPr lang="en-IE" smtClean="0"/>
              <a:t>26/02/2020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269757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48530A-8375-4848-8C2A-B251A802F50F}" type="datetimeFigureOut">
              <a:rPr lang="en-IE" smtClean="0"/>
              <a:t>26/02/2020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2258590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48530A-8375-4848-8C2A-B251A802F50F}" type="datetimeFigureOut">
              <a:rPr lang="en-IE" smtClean="0"/>
              <a:t>26/02/2020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7967FE7-870F-496C-8FD2-6F349E9EAD31}" type="slidenum">
              <a:rPr lang="en-IE" smtClean="0"/>
              <a:t>‹#›</a:t>
            </a:fld>
            <a:endParaRPr lang="en-IE"/>
          </a:p>
        </p:txBody>
      </p:sp>
    </p:spTree>
    <p:extLst>
      <p:ext uri="{BB962C8B-B14F-4D97-AF65-F5344CB8AC3E}">
        <p14:creationId xmlns:p14="http://schemas.microsoft.com/office/powerpoint/2010/main" val="3436089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48530A-8375-4848-8C2A-B251A802F50F}" type="datetimeFigureOut">
              <a:rPr lang="en-IE" smtClean="0"/>
              <a:t>26/02/2020</a:t>
            </a:fld>
            <a:endParaRPr lang="en-I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67FE7-870F-496C-8FD2-6F349E9EAD31}" type="slidenum">
              <a:rPr lang="en-IE" smtClean="0"/>
              <a:t>‹#›</a:t>
            </a:fld>
            <a:endParaRPr lang="en-IE"/>
          </a:p>
        </p:txBody>
      </p:sp>
    </p:spTree>
    <p:extLst>
      <p:ext uri="{BB962C8B-B14F-4D97-AF65-F5344CB8AC3E}">
        <p14:creationId xmlns:p14="http://schemas.microsoft.com/office/powerpoint/2010/main" val="17656361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4.gif"/><Relationship Id="rId1" Type="http://schemas.openxmlformats.org/officeDocument/2006/relationships/slideLayout" Target="../slideLayouts/slideLayout2.xml"/><Relationship Id="rId5" Type="http://schemas.openxmlformats.org/officeDocument/2006/relationships/image" Target="../media/image10.gif"/><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297" y="102973"/>
            <a:ext cx="8869405" cy="6652054"/>
          </a:xfrm>
          <a:prstGeom prst="rect">
            <a:avLst/>
          </a:prstGeom>
        </p:spPr>
      </p:pic>
    </p:spTree>
    <p:extLst>
      <p:ext uri="{BB962C8B-B14F-4D97-AF65-F5344CB8AC3E}">
        <p14:creationId xmlns:p14="http://schemas.microsoft.com/office/powerpoint/2010/main" val="29981615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Platelets</a:t>
            </a:r>
          </a:p>
        </p:txBody>
      </p:sp>
      <p:sp>
        <p:nvSpPr>
          <p:cNvPr id="6" name="TextBox 2"/>
          <p:cNvSpPr txBox="1"/>
          <p:nvPr/>
        </p:nvSpPr>
        <p:spPr>
          <a:xfrm>
            <a:off x="229661" y="967850"/>
            <a:ext cx="8683680" cy="132343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b="1" dirty="0" smtClean="0">
                <a:solidFill>
                  <a:prstClr val="black"/>
                </a:solidFill>
              </a:rPr>
              <a:t>Platelets </a:t>
            </a:r>
            <a:r>
              <a:rPr lang="en-US" sz="2000" dirty="0">
                <a:solidFill>
                  <a:prstClr val="black"/>
                </a:solidFill>
              </a:rPr>
              <a:t>are formed in bone marrow when large cells break down into smaller </a:t>
            </a:r>
            <a:r>
              <a:rPr lang="en-US" sz="2000" dirty="0" smtClean="0">
                <a:solidFill>
                  <a:prstClr val="black"/>
                </a:solidFill>
              </a:rPr>
              <a:t>pieces. Platelets </a:t>
            </a:r>
            <a:r>
              <a:rPr lang="en-US" sz="2000" dirty="0">
                <a:solidFill>
                  <a:prstClr val="black"/>
                </a:solidFill>
              </a:rPr>
              <a:t>help to form blood clots. In this way they help to prevent:</a:t>
            </a:r>
          </a:p>
          <a:p>
            <a:pPr marL="800100" lvl="1" indent="-342900">
              <a:buFont typeface="Courier New" panose="02070309020205020404" pitchFamily="49" charset="0"/>
              <a:buChar char="o"/>
            </a:pPr>
            <a:r>
              <a:rPr lang="en-US" sz="2000" dirty="0">
                <a:solidFill>
                  <a:prstClr val="black"/>
                </a:solidFill>
              </a:rPr>
              <a:t>Loss of blood </a:t>
            </a:r>
            <a:endParaRPr lang="en-US" sz="2000" dirty="0" smtClean="0">
              <a:solidFill>
                <a:prstClr val="black"/>
              </a:solidFill>
            </a:endParaRPr>
          </a:p>
          <a:p>
            <a:pPr marL="800100" lvl="1" indent="-342900">
              <a:buFont typeface="Courier New" panose="02070309020205020404" pitchFamily="49" charset="0"/>
              <a:buChar char="o"/>
            </a:pPr>
            <a:r>
              <a:rPr lang="en-US" sz="2000" dirty="0" smtClean="0">
                <a:solidFill>
                  <a:prstClr val="black"/>
                </a:solidFill>
              </a:rPr>
              <a:t>Micro-organisms </a:t>
            </a:r>
            <a:r>
              <a:rPr lang="en-US" sz="2000" dirty="0">
                <a:solidFill>
                  <a:prstClr val="black"/>
                </a:solidFill>
              </a:rPr>
              <a:t>entering the body.</a:t>
            </a:r>
            <a:endParaRPr lang="en-IE" sz="2000" dirty="0">
              <a:solidFill>
                <a:prstClr val="black"/>
              </a:solidFill>
            </a:endParaRPr>
          </a:p>
        </p:txBody>
      </p:sp>
    </p:spTree>
    <p:extLst>
      <p:ext uri="{BB962C8B-B14F-4D97-AF65-F5344CB8AC3E}">
        <p14:creationId xmlns:p14="http://schemas.microsoft.com/office/powerpoint/2010/main" val="89033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additive="base">
                                        <p:cTn id="18"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95410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Why do we need blood?</a:t>
            </a:r>
          </a:p>
          <a:p>
            <a:endParaRPr lang="en-US" sz="2800" b="1" dirty="0">
              <a:solidFill>
                <a:prstClr val="black"/>
              </a:solidFill>
            </a:endParaRPr>
          </a:p>
        </p:txBody>
      </p:sp>
      <p:sp>
        <p:nvSpPr>
          <p:cNvPr id="6" name="TextBox 2"/>
          <p:cNvSpPr txBox="1"/>
          <p:nvPr/>
        </p:nvSpPr>
        <p:spPr>
          <a:xfrm>
            <a:off x="229661" y="967850"/>
            <a:ext cx="8683680"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a:solidFill>
                  <a:prstClr val="black"/>
                </a:solidFill>
              </a:rPr>
              <a:t>We need blood for a number of reasons. Each of the four parts of blood has its own </a:t>
            </a:r>
            <a:r>
              <a:rPr lang="en-US" sz="2000" dirty="0" smtClean="0">
                <a:solidFill>
                  <a:prstClr val="black"/>
                </a:solidFill>
              </a:rPr>
              <a:t>role (</a:t>
            </a:r>
            <a:r>
              <a:rPr lang="en-US" sz="2000" dirty="0">
                <a:solidFill>
                  <a:prstClr val="black"/>
                </a:solidFill>
              </a:rPr>
              <a:t>or function) as shown </a:t>
            </a:r>
            <a:r>
              <a:rPr lang="en-US" sz="2000" dirty="0" smtClean="0">
                <a:solidFill>
                  <a:prstClr val="black"/>
                </a:solidFill>
              </a:rPr>
              <a:t>below.</a:t>
            </a:r>
            <a:endParaRPr lang="en-US" sz="2000"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887668580"/>
              </p:ext>
            </p:extLst>
          </p:nvPr>
        </p:nvGraphicFramePr>
        <p:xfrm>
          <a:off x="988291" y="1843367"/>
          <a:ext cx="7035612" cy="2286000"/>
        </p:xfrm>
        <a:graphic>
          <a:graphicData uri="http://schemas.openxmlformats.org/drawingml/2006/table">
            <a:tbl>
              <a:tblPr firstRow="1" bandRow="1">
                <a:tableStyleId>{5C22544A-7EE6-4342-B048-85BDC9FD1C3A}</a:tableStyleId>
              </a:tblPr>
              <a:tblGrid>
                <a:gridCol w="2039184">
                  <a:extLst>
                    <a:ext uri="{9D8B030D-6E8A-4147-A177-3AD203B41FA5}">
                      <a16:colId xmlns:a16="http://schemas.microsoft.com/office/drawing/2014/main" xmlns="" val="20000"/>
                    </a:ext>
                  </a:extLst>
                </a:gridCol>
                <a:gridCol w="4996428">
                  <a:extLst>
                    <a:ext uri="{9D8B030D-6E8A-4147-A177-3AD203B41FA5}">
                      <a16:colId xmlns:a16="http://schemas.microsoft.com/office/drawing/2014/main" xmlns="" val="20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Part of blood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4C"/>
                    </a:solidFill>
                  </a:tcPr>
                </a:tc>
                <a:tc>
                  <a:txBody>
                    <a:bodyPr/>
                    <a:lstStyle/>
                    <a:p>
                      <a:r>
                        <a:rPr lang="en-US" sz="2000" dirty="0" smtClean="0"/>
                        <a:t>Function</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4C"/>
                    </a:solidFill>
                  </a:tcPr>
                </a:tc>
                <a:extLst>
                  <a:ext uri="{0D108BD9-81ED-4DB2-BD59-A6C34878D82A}">
                    <a16:rowId xmlns:a16="http://schemas.microsoft.com/office/drawing/2014/main" xmlns="" val="10000"/>
                  </a:ext>
                </a:extLst>
              </a:tr>
              <a:tr h="370840">
                <a:tc>
                  <a:txBody>
                    <a:bodyPr/>
                    <a:lstStyle/>
                    <a:p>
                      <a:r>
                        <a:rPr lang="en-US" sz="2000" b="1" dirty="0" smtClean="0"/>
                        <a:t>Plasma</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Transports materials such as foods and wastes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Transports heat around the body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70840">
                <a:tc>
                  <a:txBody>
                    <a:bodyPr/>
                    <a:lstStyle/>
                    <a:p>
                      <a:r>
                        <a:rPr lang="en-US" sz="2000" b="1" dirty="0" smtClean="0"/>
                        <a:t>Red blood cells </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Transport oxygen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70840">
                <a:tc>
                  <a:txBody>
                    <a:bodyPr/>
                    <a:lstStyle/>
                    <a:p>
                      <a:r>
                        <a:rPr lang="en-US" sz="2000" b="1" dirty="0" smtClean="0"/>
                        <a:t>White blood cells </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Fight infection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70840">
                <a:tc>
                  <a:txBody>
                    <a:bodyPr/>
                    <a:lstStyle/>
                    <a:p>
                      <a:r>
                        <a:rPr lang="en-US" sz="2000" b="1" dirty="0" smtClean="0"/>
                        <a:t>Platelets </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Clot the blood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32090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What are blood vessels?</a:t>
            </a:r>
          </a:p>
        </p:txBody>
      </p:sp>
      <p:sp>
        <p:nvSpPr>
          <p:cNvPr id="6" name="TextBox 2"/>
          <p:cNvSpPr txBox="1"/>
          <p:nvPr/>
        </p:nvSpPr>
        <p:spPr>
          <a:xfrm>
            <a:off x="229661" y="967850"/>
            <a:ext cx="5813954" cy="347787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smtClean="0">
                <a:solidFill>
                  <a:prstClr val="black"/>
                </a:solidFill>
              </a:rPr>
              <a:t>There </a:t>
            </a:r>
            <a:r>
              <a:rPr lang="en-US" sz="2000" dirty="0">
                <a:solidFill>
                  <a:prstClr val="black"/>
                </a:solidFill>
              </a:rPr>
              <a:t>are three main types of blood vessel:</a:t>
            </a:r>
          </a:p>
          <a:p>
            <a:pPr marL="800100" lvl="1" indent="-342900">
              <a:buFont typeface="Courier New" panose="02070309020205020404" pitchFamily="49" charset="0"/>
              <a:buChar char="o"/>
            </a:pPr>
            <a:r>
              <a:rPr lang="en-US" sz="2000" dirty="0">
                <a:solidFill>
                  <a:prstClr val="black"/>
                </a:solidFill>
              </a:rPr>
              <a:t>Arteries </a:t>
            </a:r>
            <a:endParaRPr lang="en-US" sz="2000" dirty="0" smtClean="0">
              <a:solidFill>
                <a:prstClr val="black"/>
              </a:solidFill>
            </a:endParaRPr>
          </a:p>
          <a:p>
            <a:pPr marL="800100" lvl="1" indent="-342900">
              <a:buFont typeface="Courier New" panose="02070309020205020404" pitchFamily="49" charset="0"/>
              <a:buChar char="o"/>
            </a:pPr>
            <a:r>
              <a:rPr lang="en-US" sz="2000" dirty="0" smtClean="0">
                <a:solidFill>
                  <a:prstClr val="black"/>
                </a:solidFill>
              </a:rPr>
              <a:t>Veins </a:t>
            </a:r>
          </a:p>
          <a:p>
            <a:pPr marL="800100" lvl="1" indent="-342900">
              <a:buFont typeface="Courier New" panose="02070309020205020404" pitchFamily="49" charset="0"/>
              <a:buChar char="o"/>
            </a:pPr>
            <a:r>
              <a:rPr lang="en-US" sz="2000" dirty="0" smtClean="0">
                <a:solidFill>
                  <a:prstClr val="black"/>
                </a:solidFill>
              </a:rPr>
              <a:t>Capillaries.</a:t>
            </a:r>
            <a:endParaRPr lang="en-US" sz="2000" dirty="0">
              <a:solidFill>
                <a:prstClr val="black"/>
              </a:solidFill>
            </a:endParaRPr>
          </a:p>
          <a:p>
            <a:endParaRPr lang="en-US" sz="2000" dirty="0" smtClean="0">
              <a:solidFill>
                <a:prstClr val="black"/>
              </a:solidFill>
            </a:endParaRPr>
          </a:p>
          <a:p>
            <a:r>
              <a:rPr lang="en-US" sz="2000" b="1" dirty="0" smtClean="0">
                <a:solidFill>
                  <a:prstClr val="black"/>
                </a:solidFill>
              </a:rPr>
              <a:t>Arteries</a:t>
            </a:r>
            <a:endParaRPr lang="en-US" sz="2000" b="1" dirty="0">
              <a:solidFill>
                <a:prstClr val="black"/>
              </a:solidFill>
            </a:endParaRPr>
          </a:p>
          <a:p>
            <a:r>
              <a:rPr lang="en-US" sz="2000" dirty="0">
                <a:solidFill>
                  <a:prstClr val="black"/>
                </a:solidFill>
              </a:rPr>
              <a:t>Arteries carry blood away from the heart</a:t>
            </a:r>
            <a:r>
              <a:rPr lang="en-US" sz="2000" dirty="0" smtClean="0">
                <a:solidFill>
                  <a:prstClr val="black"/>
                </a:solidFill>
              </a:rPr>
              <a:t>. (</a:t>
            </a:r>
            <a:r>
              <a:rPr lang="en-US" sz="2000" dirty="0">
                <a:solidFill>
                  <a:prstClr val="black"/>
                </a:solidFill>
              </a:rPr>
              <a:t>Remember ‘a’ is for artery and for away.) As a result </a:t>
            </a:r>
            <a:r>
              <a:rPr lang="en-US" sz="2000" dirty="0" smtClean="0">
                <a:solidFill>
                  <a:prstClr val="black"/>
                </a:solidFill>
              </a:rPr>
              <a:t>of carrying </a:t>
            </a:r>
            <a:r>
              <a:rPr lang="en-US" sz="2000" dirty="0">
                <a:solidFill>
                  <a:prstClr val="black"/>
                </a:solidFill>
              </a:rPr>
              <a:t>blood away from the heart, there is a </a:t>
            </a:r>
            <a:r>
              <a:rPr lang="en-US" sz="2000" dirty="0" smtClean="0">
                <a:solidFill>
                  <a:prstClr val="black"/>
                </a:solidFill>
              </a:rPr>
              <a:t>strong flow </a:t>
            </a:r>
            <a:r>
              <a:rPr lang="en-US" sz="2000" dirty="0">
                <a:solidFill>
                  <a:prstClr val="black"/>
                </a:solidFill>
              </a:rPr>
              <a:t>of blood in arteries. We say that the blood </a:t>
            </a:r>
            <a:r>
              <a:rPr lang="en-US" sz="2000" dirty="0" smtClean="0">
                <a:solidFill>
                  <a:prstClr val="black"/>
                </a:solidFill>
              </a:rPr>
              <a:t>in arteries </a:t>
            </a:r>
            <a:r>
              <a:rPr lang="en-US" sz="2000" dirty="0">
                <a:solidFill>
                  <a:prstClr val="black"/>
                </a:solidFill>
              </a:rPr>
              <a:t>is under high pressure</a:t>
            </a:r>
            <a:r>
              <a:rPr lang="en-US" sz="2000" dirty="0" smtClean="0">
                <a:solidFill>
                  <a:prstClr val="black"/>
                </a:solidFill>
              </a:rPr>
              <a:t>.</a:t>
            </a:r>
            <a:endParaRPr lang="en-US" sz="2000" dirty="0">
              <a:solidFill>
                <a:prstClr val="black"/>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3615" y="967850"/>
            <a:ext cx="2919651" cy="5482377"/>
          </a:xfrm>
          <a:prstGeom prst="rect">
            <a:avLst/>
          </a:prstGeom>
        </p:spPr>
      </p:pic>
    </p:spTree>
    <p:extLst>
      <p:ext uri="{BB962C8B-B14F-4D97-AF65-F5344CB8AC3E}">
        <p14:creationId xmlns:p14="http://schemas.microsoft.com/office/powerpoint/2010/main" val="297520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additive="base">
                                        <p:cTn id="18"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 calcmode="lin" valueType="num">
                                      <p:cBhvr additive="base">
                                        <p:cTn id="24"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additive="base">
                                        <p:cTn id="3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anim calcmode="lin" valueType="num">
                                      <p:cBhvr additive="base">
                                        <p:cTn id="3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What are blood vessels?</a:t>
            </a:r>
          </a:p>
        </p:txBody>
      </p:sp>
      <p:sp>
        <p:nvSpPr>
          <p:cNvPr id="6" name="TextBox 2"/>
          <p:cNvSpPr txBox="1"/>
          <p:nvPr/>
        </p:nvSpPr>
        <p:spPr>
          <a:xfrm>
            <a:off x="229661" y="967850"/>
            <a:ext cx="5813954" cy="255454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smtClean="0">
                <a:solidFill>
                  <a:prstClr val="black"/>
                </a:solidFill>
              </a:rPr>
              <a:t>There </a:t>
            </a:r>
            <a:r>
              <a:rPr lang="en-US" sz="2000" dirty="0">
                <a:solidFill>
                  <a:prstClr val="black"/>
                </a:solidFill>
              </a:rPr>
              <a:t>are three main types of blood vessel:</a:t>
            </a:r>
          </a:p>
          <a:p>
            <a:pPr marL="800100" lvl="1" indent="-342900">
              <a:buFont typeface="Courier New" panose="02070309020205020404" pitchFamily="49" charset="0"/>
              <a:buChar char="o"/>
            </a:pPr>
            <a:r>
              <a:rPr lang="en-US" sz="2000" dirty="0">
                <a:solidFill>
                  <a:prstClr val="black"/>
                </a:solidFill>
              </a:rPr>
              <a:t>Arteries </a:t>
            </a:r>
            <a:endParaRPr lang="en-US" sz="2000" dirty="0" smtClean="0">
              <a:solidFill>
                <a:prstClr val="black"/>
              </a:solidFill>
            </a:endParaRPr>
          </a:p>
          <a:p>
            <a:pPr marL="800100" lvl="1" indent="-342900">
              <a:buFont typeface="Courier New" panose="02070309020205020404" pitchFamily="49" charset="0"/>
              <a:buChar char="o"/>
            </a:pPr>
            <a:r>
              <a:rPr lang="en-US" sz="2000" dirty="0" smtClean="0">
                <a:solidFill>
                  <a:prstClr val="black"/>
                </a:solidFill>
              </a:rPr>
              <a:t>Veins </a:t>
            </a:r>
          </a:p>
          <a:p>
            <a:pPr marL="800100" lvl="1" indent="-342900">
              <a:buFont typeface="Courier New" panose="02070309020205020404" pitchFamily="49" charset="0"/>
              <a:buChar char="o"/>
            </a:pPr>
            <a:r>
              <a:rPr lang="en-US" sz="2000" dirty="0" smtClean="0">
                <a:solidFill>
                  <a:prstClr val="black"/>
                </a:solidFill>
              </a:rPr>
              <a:t>Capillaries</a:t>
            </a:r>
            <a:endParaRPr lang="en-US" sz="2000" dirty="0">
              <a:solidFill>
                <a:prstClr val="black"/>
              </a:solidFill>
            </a:endParaRPr>
          </a:p>
          <a:p>
            <a:endParaRPr lang="en-US" sz="2000" dirty="0" smtClean="0">
              <a:solidFill>
                <a:prstClr val="black"/>
              </a:solidFill>
            </a:endParaRPr>
          </a:p>
          <a:p>
            <a:r>
              <a:rPr lang="en-US" sz="2000" b="1" dirty="0" smtClean="0">
                <a:solidFill>
                  <a:prstClr val="black"/>
                </a:solidFill>
              </a:rPr>
              <a:t>Veins</a:t>
            </a:r>
            <a:endParaRPr lang="en-US" sz="2000" b="1" dirty="0">
              <a:solidFill>
                <a:prstClr val="black"/>
              </a:solidFill>
            </a:endParaRPr>
          </a:p>
          <a:p>
            <a:r>
              <a:rPr lang="en-US" sz="2000" dirty="0">
                <a:solidFill>
                  <a:prstClr val="black"/>
                </a:solidFill>
              </a:rPr>
              <a:t>Veins carry blood to the heart. The blood flow, or pressure, in a vein is lower than in an artery</a:t>
            </a:r>
            <a:r>
              <a:rPr lang="en-US" sz="2000" dirty="0" smtClean="0">
                <a:solidFill>
                  <a:prstClr val="black"/>
                </a:solidFill>
              </a:rPr>
              <a:t>.</a:t>
            </a:r>
            <a:endParaRPr lang="en-US" sz="2000" dirty="0">
              <a:solidFill>
                <a:prstClr val="black"/>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3615" y="967850"/>
            <a:ext cx="2919651" cy="5482377"/>
          </a:xfrm>
          <a:prstGeom prst="rect">
            <a:avLst/>
          </a:prstGeom>
        </p:spPr>
      </p:pic>
    </p:spTree>
    <p:extLst>
      <p:ext uri="{BB962C8B-B14F-4D97-AF65-F5344CB8AC3E}">
        <p14:creationId xmlns:p14="http://schemas.microsoft.com/office/powerpoint/2010/main" val="135130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 calcmode="lin" valueType="num">
                                      <p:cBhvr additive="base">
                                        <p:cTn id="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anim calcmode="lin" valueType="num">
                                      <p:cBhvr additive="base">
                                        <p:cTn id="1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What are blood vessels?</a:t>
            </a:r>
          </a:p>
        </p:txBody>
      </p:sp>
      <p:sp>
        <p:nvSpPr>
          <p:cNvPr id="6" name="TextBox 2"/>
          <p:cNvSpPr txBox="1"/>
          <p:nvPr/>
        </p:nvSpPr>
        <p:spPr>
          <a:xfrm>
            <a:off x="229661" y="967850"/>
            <a:ext cx="5813954" cy="532453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smtClean="0">
                <a:solidFill>
                  <a:prstClr val="black"/>
                </a:solidFill>
              </a:rPr>
              <a:t>There </a:t>
            </a:r>
            <a:r>
              <a:rPr lang="en-US" sz="2000" dirty="0">
                <a:solidFill>
                  <a:prstClr val="black"/>
                </a:solidFill>
              </a:rPr>
              <a:t>are three main types of blood vessel:</a:t>
            </a:r>
          </a:p>
          <a:p>
            <a:pPr marL="800100" lvl="1" indent="-342900">
              <a:buFont typeface="Courier New" panose="02070309020205020404" pitchFamily="49" charset="0"/>
              <a:buChar char="o"/>
            </a:pPr>
            <a:r>
              <a:rPr lang="en-US" sz="2000" dirty="0">
                <a:solidFill>
                  <a:prstClr val="black"/>
                </a:solidFill>
              </a:rPr>
              <a:t>Arteries </a:t>
            </a:r>
            <a:endParaRPr lang="en-US" sz="2000" dirty="0" smtClean="0">
              <a:solidFill>
                <a:prstClr val="black"/>
              </a:solidFill>
            </a:endParaRPr>
          </a:p>
          <a:p>
            <a:pPr marL="800100" lvl="1" indent="-342900">
              <a:buFont typeface="Courier New" panose="02070309020205020404" pitchFamily="49" charset="0"/>
              <a:buChar char="o"/>
            </a:pPr>
            <a:r>
              <a:rPr lang="en-US" sz="2000" dirty="0" smtClean="0">
                <a:solidFill>
                  <a:prstClr val="black"/>
                </a:solidFill>
              </a:rPr>
              <a:t>Veins </a:t>
            </a:r>
          </a:p>
          <a:p>
            <a:pPr marL="800100" lvl="1" indent="-342900">
              <a:buFont typeface="Courier New" panose="02070309020205020404" pitchFamily="49" charset="0"/>
              <a:buChar char="o"/>
            </a:pPr>
            <a:r>
              <a:rPr lang="en-US" sz="2000" dirty="0" smtClean="0">
                <a:solidFill>
                  <a:prstClr val="black"/>
                </a:solidFill>
              </a:rPr>
              <a:t>Capillaries</a:t>
            </a:r>
            <a:endParaRPr lang="en-US" sz="2000" dirty="0">
              <a:solidFill>
                <a:prstClr val="black"/>
              </a:solidFill>
            </a:endParaRPr>
          </a:p>
          <a:p>
            <a:endParaRPr lang="en-US" sz="2000" dirty="0" smtClean="0">
              <a:solidFill>
                <a:prstClr val="black"/>
              </a:solidFill>
            </a:endParaRPr>
          </a:p>
          <a:p>
            <a:r>
              <a:rPr lang="en-US" sz="2000" b="1" dirty="0">
                <a:solidFill>
                  <a:prstClr val="black"/>
                </a:solidFill>
              </a:rPr>
              <a:t>Capillaries</a:t>
            </a:r>
          </a:p>
          <a:p>
            <a:r>
              <a:rPr lang="en-US" sz="2000" dirty="0">
                <a:solidFill>
                  <a:prstClr val="black"/>
                </a:solidFill>
              </a:rPr>
              <a:t>Capillaries are tiny blood vessels. They are found between arteries and veins. There is a huge number of capillaries in the human body</a:t>
            </a:r>
            <a:r>
              <a:rPr lang="en-US" sz="2000" dirty="0" smtClean="0">
                <a:solidFill>
                  <a:prstClr val="black"/>
                </a:solidFill>
              </a:rPr>
              <a:t>.</a:t>
            </a:r>
          </a:p>
          <a:p>
            <a:endParaRPr lang="en-US" sz="2000" dirty="0">
              <a:solidFill>
                <a:prstClr val="black"/>
              </a:solidFill>
            </a:endParaRPr>
          </a:p>
          <a:p>
            <a:r>
              <a:rPr lang="en-US" sz="2000" dirty="0">
                <a:solidFill>
                  <a:prstClr val="black"/>
                </a:solidFill>
              </a:rPr>
              <a:t>The walls of a capillary are very thin. They allow materials to pass into and out of the capillaries</a:t>
            </a:r>
            <a:r>
              <a:rPr lang="en-US" sz="2000" dirty="0" smtClean="0">
                <a:solidFill>
                  <a:prstClr val="black"/>
                </a:solidFill>
              </a:rPr>
              <a:t>.</a:t>
            </a:r>
          </a:p>
          <a:p>
            <a:endParaRPr lang="en-US" sz="2000" dirty="0">
              <a:solidFill>
                <a:prstClr val="black"/>
              </a:solidFill>
            </a:endParaRPr>
          </a:p>
          <a:p>
            <a:r>
              <a:rPr lang="en-US" sz="2000" dirty="0">
                <a:solidFill>
                  <a:prstClr val="black"/>
                </a:solidFill>
              </a:rPr>
              <a:t>For example, in our intestines food passes into blood capillaries. This food is carried by the bloodstream to all the cells of the body. The food later passes out of the capillaries to enter the body cells.</a:t>
            </a:r>
            <a:endParaRPr lang="en-IE" sz="2000" dirty="0">
              <a:solidFill>
                <a:prstClr val="black"/>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3615" y="967850"/>
            <a:ext cx="2919651" cy="5482377"/>
          </a:xfrm>
          <a:prstGeom prst="rect">
            <a:avLst/>
          </a:prstGeom>
        </p:spPr>
      </p:pic>
    </p:spTree>
    <p:extLst>
      <p:ext uri="{BB962C8B-B14F-4D97-AF65-F5344CB8AC3E}">
        <p14:creationId xmlns:p14="http://schemas.microsoft.com/office/powerpoint/2010/main" val="6207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 calcmode="lin" valueType="num">
                                      <p:cBhvr additive="base">
                                        <p:cTn id="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anim calcmode="lin" valueType="num">
                                      <p:cBhvr additive="base">
                                        <p:cTn id="1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10" end="10"/>
                                            </p:txEl>
                                          </p:spTgt>
                                        </p:tgtEl>
                                        <p:attrNameLst>
                                          <p:attrName>style.visibility</p:attrName>
                                        </p:attrNameLst>
                                      </p:cBhvr>
                                      <p:to>
                                        <p:strVal val="visible"/>
                                      </p:to>
                                    </p:set>
                                    <p:anim calcmode="lin" valueType="num">
                                      <p:cBhvr additive="base">
                                        <p:cTn id="15"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anim calcmode="lin" valueType="num">
                                      <p:cBhvr additive="base">
                                        <p:cTn id="2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The heart</a:t>
            </a:r>
          </a:p>
        </p:txBody>
      </p:sp>
      <p:sp>
        <p:nvSpPr>
          <p:cNvPr id="6" name="TextBox 2"/>
          <p:cNvSpPr txBox="1"/>
          <p:nvPr/>
        </p:nvSpPr>
        <p:spPr>
          <a:xfrm>
            <a:off x="229661" y="967850"/>
            <a:ext cx="4943702" cy="255454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smtClean="0">
                <a:solidFill>
                  <a:prstClr val="black"/>
                </a:solidFill>
              </a:rPr>
              <a:t>The </a:t>
            </a:r>
            <a:r>
              <a:rPr lang="en-US" sz="2000" dirty="0">
                <a:solidFill>
                  <a:prstClr val="black"/>
                </a:solidFill>
              </a:rPr>
              <a:t>heart is about the size of a clenched fist. It is located between the middle and the </a:t>
            </a:r>
            <a:r>
              <a:rPr lang="en-US" sz="2000" dirty="0" smtClean="0">
                <a:solidFill>
                  <a:prstClr val="black"/>
                </a:solidFill>
              </a:rPr>
              <a:t>left-hand side </a:t>
            </a:r>
            <a:r>
              <a:rPr lang="en-US" sz="2000" dirty="0">
                <a:solidFill>
                  <a:prstClr val="black"/>
                </a:solidFill>
              </a:rPr>
              <a:t>of the chest</a:t>
            </a:r>
            <a:r>
              <a:rPr lang="en-US" sz="2000" dirty="0" smtClean="0">
                <a:solidFill>
                  <a:prstClr val="black"/>
                </a:solidFill>
              </a:rPr>
              <a:t>.</a:t>
            </a:r>
          </a:p>
          <a:p>
            <a:endParaRPr lang="en-US" sz="2000" dirty="0">
              <a:solidFill>
                <a:prstClr val="black"/>
              </a:solidFill>
            </a:endParaRPr>
          </a:p>
          <a:p>
            <a:r>
              <a:rPr lang="en-US" sz="2000" dirty="0">
                <a:solidFill>
                  <a:prstClr val="black"/>
                </a:solidFill>
              </a:rPr>
              <a:t>The heart is made of a special type of muscle called </a:t>
            </a:r>
            <a:r>
              <a:rPr lang="en-US" sz="2000" b="1" dirty="0">
                <a:solidFill>
                  <a:prstClr val="black"/>
                </a:solidFill>
              </a:rPr>
              <a:t>cardiac</a:t>
            </a:r>
            <a:r>
              <a:rPr lang="en-US" sz="2000" dirty="0">
                <a:solidFill>
                  <a:prstClr val="black"/>
                </a:solidFill>
              </a:rPr>
              <a:t> muscle. Cardiac muscle is very </a:t>
            </a:r>
            <a:r>
              <a:rPr lang="en-US" sz="2000" dirty="0" smtClean="0">
                <a:solidFill>
                  <a:prstClr val="black"/>
                </a:solidFill>
              </a:rPr>
              <a:t>strong and </a:t>
            </a:r>
            <a:r>
              <a:rPr lang="en-US" sz="2000" dirty="0">
                <a:solidFill>
                  <a:prstClr val="black"/>
                </a:solidFill>
              </a:rPr>
              <a:t>does not tire easily. ‘Cardiac’ means anything related to the heart</a:t>
            </a:r>
            <a:r>
              <a:rPr lang="en-US" sz="2000" dirty="0" smtClean="0">
                <a:solidFill>
                  <a:prstClr val="black"/>
                </a:solidFill>
              </a:rPr>
              <a:t>.</a:t>
            </a:r>
            <a:endParaRPr lang="en-US" sz="2000" dirty="0">
              <a:solidFill>
                <a:prstClr val="black"/>
              </a:solidFill>
            </a:endParaRP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25779" r="21700"/>
          <a:stretch/>
        </p:blipFill>
        <p:spPr>
          <a:xfrm>
            <a:off x="5173363" y="1029763"/>
            <a:ext cx="3784308" cy="5403990"/>
          </a:xfrm>
          <a:prstGeom prst="rect">
            <a:avLst/>
          </a:prstGeom>
        </p:spPr>
      </p:pic>
    </p:spTree>
    <p:extLst>
      <p:ext uri="{BB962C8B-B14F-4D97-AF65-F5344CB8AC3E}">
        <p14:creationId xmlns:p14="http://schemas.microsoft.com/office/powerpoint/2010/main" val="376591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The heart</a:t>
            </a:r>
          </a:p>
        </p:txBody>
      </p:sp>
      <p:sp>
        <p:nvSpPr>
          <p:cNvPr id="6" name="TextBox 2"/>
          <p:cNvSpPr txBox="1"/>
          <p:nvPr/>
        </p:nvSpPr>
        <p:spPr>
          <a:xfrm>
            <a:off x="229661" y="967850"/>
            <a:ext cx="3170678" cy="440120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smtClean="0">
                <a:solidFill>
                  <a:prstClr val="black"/>
                </a:solidFill>
              </a:rPr>
              <a:t>The </a:t>
            </a:r>
            <a:r>
              <a:rPr lang="en-US" sz="2000" dirty="0">
                <a:solidFill>
                  <a:prstClr val="black"/>
                </a:solidFill>
              </a:rPr>
              <a:t>heart contracts in order to pump blood around </a:t>
            </a:r>
            <a:r>
              <a:rPr lang="en-US" sz="2000" dirty="0" smtClean="0">
                <a:solidFill>
                  <a:prstClr val="black"/>
                </a:solidFill>
              </a:rPr>
              <a:t>our body </a:t>
            </a:r>
            <a:r>
              <a:rPr lang="en-US" sz="2000" dirty="0">
                <a:solidFill>
                  <a:prstClr val="black"/>
                </a:solidFill>
              </a:rPr>
              <a:t>in blood vessels. The force of this blood in an </a:t>
            </a:r>
            <a:r>
              <a:rPr lang="en-US" sz="2000" dirty="0" smtClean="0">
                <a:solidFill>
                  <a:prstClr val="black"/>
                </a:solidFill>
              </a:rPr>
              <a:t>artery causes </a:t>
            </a:r>
            <a:r>
              <a:rPr lang="en-US" sz="2000" dirty="0">
                <a:solidFill>
                  <a:prstClr val="black"/>
                </a:solidFill>
              </a:rPr>
              <a:t>a </a:t>
            </a:r>
            <a:r>
              <a:rPr lang="en-US" sz="2000" b="1" dirty="0">
                <a:solidFill>
                  <a:prstClr val="black"/>
                </a:solidFill>
              </a:rPr>
              <a:t>pulse</a:t>
            </a:r>
            <a:r>
              <a:rPr lang="en-US" sz="2000" dirty="0">
                <a:solidFill>
                  <a:prstClr val="black"/>
                </a:solidFill>
              </a:rPr>
              <a:t>.</a:t>
            </a:r>
          </a:p>
          <a:p>
            <a:endParaRPr lang="en-US" sz="2000" dirty="0" smtClean="0">
              <a:solidFill>
                <a:prstClr val="black"/>
              </a:solidFill>
            </a:endParaRPr>
          </a:p>
          <a:p>
            <a:r>
              <a:rPr lang="en-US" sz="2000" dirty="0" smtClean="0">
                <a:solidFill>
                  <a:prstClr val="black"/>
                </a:solidFill>
              </a:rPr>
              <a:t>When </a:t>
            </a:r>
            <a:r>
              <a:rPr lang="en-US" sz="2000" dirty="0">
                <a:solidFill>
                  <a:prstClr val="black"/>
                </a:solidFill>
              </a:rPr>
              <a:t>we are resting, the average rate of an adult </a:t>
            </a:r>
            <a:r>
              <a:rPr lang="en-US" sz="2000" dirty="0" smtClean="0">
                <a:solidFill>
                  <a:prstClr val="black"/>
                </a:solidFill>
              </a:rPr>
              <a:t>heartbeat is </a:t>
            </a:r>
            <a:r>
              <a:rPr lang="en-US" sz="2000" dirty="0">
                <a:solidFill>
                  <a:prstClr val="black"/>
                </a:solidFill>
              </a:rPr>
              <a:t>70 beats per minute. When we exercise, the heart </a:t>
            </a:r>
            <a:r>
              <a:rPr lang="en-US" sz="2000" dirty="0" smtClean="0">
                <a:solidFill>
                  <a:prstClr val="black"/>
                </a:solidFill>
              </a:rPr>
              <a:t>beats faster</a:t>
            </a:r>
            <a:r>
              <a:rPr lang="en-US" sz="2000" dirty="0">
                <a:solidFill>
                  <a:prstClr val="black"/>
                </a:solidFill>
              </a:rPr>
              <a:t>. This causes blood and the materials it carries to </a:t>
            </a:r>
            <a:r>
              <a:rPr lang="en-US" sz="2000" dirty="0" smtClean="0">
                <a:solidFill>
                  <a:prstClr val="black"/>
                </a:solidFill>
              </a:rPr>
              <a:t>move faster </a:t>
            </a:r>
            <a:r>
              <a:rPr lang="en-US" sz="2000" dirty="0">
                <a:solidFill>
                  <a:prstClr val="black"/>
                </a:solidFill>
              </a:rPr>
              <a:t>around our body.</a:t>
            </a:r>
            <a:endParaRPr lang="en-IE" sz="2000" dirty="0">
              <a:solidFill>
                <a:prstClr val="black"/>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0000" y="1095632"/>
            <a:ext cx="5290731" cy="5123936"/>
          </a:xfrm>
          <a:prstGeom prst="rect">
            <a:avLst/>
          </a:prstGeom>
        </p:spPr>
      </p:pic>
    </p:spTree>
    <p:extLst>
      <p:ext uri="{BB962C8B-B14F-4D97-AF65-F5344CB8AC3E}">
        <p14:creationId xmlns:p14="http://schemas.microsoft.com/office/powerpoint/2010/main" val="3364931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Structure of the heart</a:t>
            </a:r>
          </a:p>
        </p:txBody>
      </p:sp>
      <p:sp>
        <p:nvSpPr>
          <p:cNvPr id="6" name="TextBox 2"/>
          <p:cNvSpPr txBox="1"/>
          <p:nvPr/>
        </p:nvSpPr>
        <p:spPr>
          <a:xfrm>
            <a:off x="229660" y="967850"/>
            <a:ext cx="3787254" cy="255454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2000" b="1" dirty="0" smtClean="0">
                <a:solidFill>
                  <a:prstClr val="black"/>
                </a:solidFill>
              </a:rPr>
              <a:t>Parts of the heart</a:t>
            </a:r>
          </a:p>
          <a:p>
            <a:endParaRPr lang="en-IE" sz="2000" b="1" dirty="0" smtClean="0">
              <a:solidFill>
                <a:prstClr val="black"/>
              </a:solidFill>
            </a:endParaRPr>
          </a:p>
          <a:p>
            <a:r>
              <a:rPr lang="en-IE" sz="2000" b="1" dirty="0" smtClean="0">
                <a:solidFill>
                  <a:prstClr val="black"/>
                </a:solidFill>
              </a:rPr>
              <a:t>Chambers</a:t>
            </a:r>
            <a:r>
              <a:rPr lang="en-IE" sz="2000" dirty="0" smtClean="0">
                <a:solidFill>
                  <a:prstClr val="black"/>
                </a:solidFill>
              </a:rPr>
              <a:t>: The heart contains four chambers. The top two are the right atrium and the left atrium (plural </a:t>
            </a:r>
            <a:r>
              <a:rPr lang="en-IE" sz="2000" b="1" dirty="0" smtClean="0">
                <a:solidFill>
                  <a:prstClr val="black"/>
                </a:solidFill>
              </a:rPr>
              <a:t>atria</a:t>
            </a:r>
            <a:r>
              <a:rPr lang="en-IE" sz="2000" dirty="0" smtClean="0">
                <a:solidFill>
                  <a:prstClr val="black"/>
                </a:solidFill>
              </a:rPr>
              <a:t>) and the bottom two are the right and left ventricles.</a:t>
            </a:r>
          </a:p>
          <a:p>
            <a:endParaRPr lang="en-IE" sz="2000" dirty="0" smtClean="0">
              <a:solidFill>
                <a:prstClr val="black"/>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8380" y="967850"/>
            <a:ext cx="4404154" cy="5420497"/>
          </a:xfrm>
          <a:prstGeom prst="rect">
            <a:avLst/>
          </a:prstGeom>
        </p:spPr>
      </p:pic>
      <p:grpSp>
        <p:nvGrpSpPr>
          <p:cNvPr id="23" name="Group 22"/>
          <p:cNvGrpSpPr/>
          <p:nvPr/>
        </p:nvGrpSpPr>
        <p:grpSpPr>
          <a:xfrm>
            <a:off x="5140038" y="1068109"/>
            <a:ext cx="2640603" cy="1749233"/>
            <a:chOff x="5140038" y="1068109"/>
            <a:chExt cx="2640603" cy="1749233"/>
          </a:xfrm>
        </p:grpSpPr>
        <p:cxnSp>
          <p:nvCxnSpPr>
            <p:cNvPr id="8" name="Straight Connector 7"/>
            <p:cNvCxnSpPr/>
            <p:nvPr/>
          </p:nvCxnSpPr>
          <p:spPr>
            <a:xfrm flipV="1">
              <a:off x="5445212" y="1412480"/>
              <a:ext cx="90615" cy="14048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5535827" y="1412480"/>
              <a:ext cx="2244814" cy="14048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140038" y="1068109"/>
              <a:ext cx="700961" cy="400110"/>
            </a:xfrm>
            <a:prstGeom prst="rect">
              <a:avLst/>
            </a:prstGeom>
          </p:spPr>
          <p:txBody>
            <a:bodyPr wrap="none">
              <a:spAutoFit/>
            </a:bodyPr>
            <a:lstStyle/>
            <a:p>
              <a:r>
                <a:rPr lang="en-IE" sz="2000" dirty="0" smtClean="0">
                  <a:solidFill>
                    <a:prstClr val="black"/>
                  </a:solidFill>
                </a:rPr>
                <a:t>Atria</a:t>
              </a:r>
              <a:endParaRPr lang="en-IE" sz="2000" dirty="0"/>
            </a:p>
          </p:txBody>
        </p:sp>
      </p:grpSp>
      <p:grpSp>
        <p:nvGrpSpPr>
          <p:cNvPr id="24" name="Group 23"/>
          <p:cNvGrpSpPr/>
          <p:nvPr/>
        </p:nvGrpSpPr>
        <p:grpSpPr>
          <a:xfrm>
            <a:off x="4279033" y="3900413"/>
            <a:ext cx="2869849" cy="2019048"/>
            <a:chOff x="4279033" y="3900413"/>
            <a:chExt cx="2869849" cy="2019048"/>
          </a:xfrm>
        </p:grpSpPr>
        <p:cxnSp>
          <p:nvCxnSpPr>
            <p:cNvPr id="18" name="Straight Connector 17"/>
            <p:cNvCxnSpPr/>
            <p:nvPr/>
          </p:nvCxnSpPr>
          <p:spPr>
            <a:xfrm flipV="1">
              <a:off x="4926227" y="4093896"/>
              <a:ext cx="679618" cy="142545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926227" y="3900413"/>
              <a:ext cx="2222655" cy="16189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4279033" y="5519351"/>
              <a:ext cx="1211485" cy="400110"/>
            </a:xfrm>
            <a:prstGeom prst="rect">
              <a:avLst/>
            </a:prstGeom>
          </p:spPr>
          <p:txBody>
            <a:bodyPr wrap="none">
              <a:spAutoFit/>
            </a:bodyPr>
            <a:lstStyle/>
            <a:p>
              <a:r>
                <a:rPr lang="en-IE" sz="2000" dirty="0" smtClean="0">
                  <a:solidFill>
                    <a:prstClr val="black"/>
                  </a:solidFill>
                </a:rPr>
                <a:t>Ventricles</a:t>
              </a:r>
              <a:endParaRPr lang="en-IE" sz="2000" dirty="0"/>
            </a:p>
          </p:txBody>
        </p:sp>
      </p:grpSp>
    </p:spTree>
    <p:extLst>
      <p:ext uri="{BB962C8B-B14F-4D97-AF65-F5344CB8AC3E}">
        <p14:creationId xmlns:p14="http://schemas.microsoft.com/office/powerpoint/2010/main" val="149213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Structure of the heart</a:t>
            </a:r>
          </a:p>
        </p:txBody>
      </p:sp>
      <p:sp>
        <p:nvSpPr>
          <p:cNvPr id="6" name="TextBox 2"/>
          <p:cNvSpPr txBox="1"/>
          <p:nvPr/>
        </p:nvSpPr>
        <p:spPr>
          <a:xfrm>
            <a:off x="229660" y="967850"/>
            <a:ext cx="3787254" cy="163121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2000" b="1" dirty="0" smtClean="0">
                <a:solidFill>
                  <a:prstClr val="black"/>
                </a:solidFill>
              </a:rPr>
              <a:t>Parts of the heart</a:t>
            </a:r>
          </a:p>
          <a:p>
            <a:endParaRPr lang="en-IE" sz="2000" b="1" dirty="0" smtClean="0">
              <a:solidFill>
                <a:prstClr val="black"/>
              </a:solidFill>
            </a:endParaRPr>
          </a:p>
          <a:p>
            <a:r>
              <a:rPr lang="en-IE" sz="2000" b="1" dirty="0">
                <a:solidFill>
                  <a:prstClr val="black"/>
                </a:solidFill>
              </a:rPr>
              <a:t>Septum</a:t>
            </a:r>
            <a:r>
              <a:rPr lang="en-IE" sz="2000" dirty="0">
                <a:solidFill>
                  <a:prstClr val="black"/>
                </a:solidFill>
              </a:rPr>
              <a:t>: The two sides of the heart are separated by a muscular wall called the septum.</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8380" y="967850"/>
            <a:ext cx="4404154" cy="5420497"/>
          </a:xfrm>
          <a:prstGeom prst="rect">
            <a:avLst/>
          </a:prstGeom>
        </p:spPr>
      </p:pic>
      <p:grpSp>
        <p:nvGrpSpPr>
          <p:cNvPr id="7" name="Group 6"/>
          <p:cNvGrpSpPr/>
          <p:nvPr/>
        </p:nvGrpSpPr>
        <p:grpSpPr>
          <a:xfrm>
            <a:off x="4430514" y="4061254"/>
            <a:ext cx="2126805" cy="1858207"/>
            <a:chOff x="4430514" y="4061254"/>
            <a:chExt cx="2126805" cy="1858207"/>
          </a:xfrm>
        </p:grpSpPr>
        <p:cxnSp>
          <p:nvCxnSpPr>
            <p:cNvPr id="20" name="Straight Connector 19"/>
            <p:cNvCxnSpPr/>
            <p:nvPr/>
          </p:nvCxnSpPr>
          <p:spPr>
            <a:xfrm flipV="1">
              <a:off x="4926227" y="4061254"/>
              <a:ext cx="1631092" cy="14580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4430514" y="5519351"/>
              <a:ext cx="991425" cy="400110"/>
            </a:xfrm>
            <a:prstGeom prst="rect">
              <a:avLst/>
            </a:prstGeom>
          </p:spPr>
          <p:txBody>
            <a:bodyPr wrap="none">
              <a:spAutoFit/>
            </a:bodyPr>
            <a:lstStyle/>
            <a:p>
              <a:r>
                <a:rPr lang="en-IE" sz="2000" dirty="0" smtClean="0">
                  <a:solidFill>
                    <a:prstClr val="black"/>
                  </a:solidFill>
                </a:rPr>
                <a:t>Septum</a:t>
              </a:r>
              <a:endParaRPr lang="en-IE" sz="2000" dirty="0"/>
            </a:p>
          </p:txBody>
        </p:sp>
      </p:grpSp>
    </p:spTree>
    <p:extLst>
      <p:ext uri="{BB962C8B-B14F-4D97-AF65-F5344CB8AC3E}">
        <p14:creationId xmlns:p14="http://schemas.microsoft.com/office/powerpoint/2010/main" val="355417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Structure of the heart</a:t>
            </a:r>
          </a:p>
        </p:txBody>
      </p:sp>
      <p:sp>
        <p:nvSpPr>
          <p:cNvPr id="6" name="TextBox 2"/>
          <p:cNvSpPr txBox="1"/>
          <p:nvPr/>
        </p:nvSpPr>
        <p:spPr>
          <a:xfrm>
            <a:off x="229660" y="967850"/>
            <a:ext cx="3787254" cy="255454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2000" b="1" dirty="0" smtClean="0">
                <a:solidFill>
                  <a:prstClr val="black"/>
                </a:solidFill>
              </a:rPr>
              <a:t>Parts of the heart</a:t>
            </a:r>
          </a:p>
          <a:p>
            <a:endParaRPr lang="en-IE" sz="2000" b="1" dirty="0" smtClean="0">
              <a:solidFill>
                <a:prstClr val="black"/>
              </a:solidFill>
            </a:endParaRPr>
          </a:p>
          <a:p>
            <a:r>
              <a:rPr lang="en-IE" sz="2000" b="1" dirty="0">
                <a:solidFill>
                  <a:prstClr val="black"/>
                </a:solidFill>
              </a:rPr>
              <a:t>Heart valves</a:t>
            </a:r>
            <a:r>
              <a:rPr lang="en-IE" sz="2000" dirty="0">
                <a:solidFill>
                  <a:prstClr val="black"/>
                </a:solidFill>
              </a:rPr>
              <a:t>: Valves in the heart make sure that blood can flow only in one direction. In this way, they are similar to valves in a car tyre or football (which let air pass in, but not out).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8380" y="967850"/>
            <a:ext cx="4404154" cy="5420497"/>
          </a:xfrm>
          <a:prstGeom prst="rect">
            <a:avLst/>
          </a:prstGeom>
        </p:spPr>
      </p:pic>
      <p:grpSp>
        <p:nvGrpSpPr>
          <p:cNvPr id="15" name="Group 14"/>
          <p:cNvGrpSpPr/>
          <p:nvPr/>
        </p:nvGrpSpPr>
        <p:grpSpPr>
          <a:xfrm>
            <a:off x="4467564" y="1331590"/>
            <a:ext cx="2987679" cy="4587872"/>
            <a:chOff x="4467564" y="1331590"/>
            <a:chExt cx="2987679" cy="4587872"/>
          </a:xfrm>
        </p:grpSpPr>
        <p:cxnSp>
          <p:nvCxnSpPr>
            <p:cNvPr id="8" name="Straight Connector 7"/>
            <p:cNvCxnSpPr/>
            <p:nvPr/>
          </p:nvCxnSpPr>
          <p:spPr>
            <a:xfrm flipH="1" flipV="1">
              <a:off x="5404022" y="1731700"/>
              <a:ext cx="897925" cy="10856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5404022" y="1731700"/>
              <a:ext cx="1515763" cy="10115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888128" y="1331590"/>
              <a:ext cx="841128" cy="400110"/>
            </a:xfrm>
            <a:prstGeom prst="rect">
              <a:avLst/>
            </a:prstGeom>
          </p:spPr>
          <p:txBody>
            <a:bodyPr wrap="none">
              <a:spAutoFit/>
            </a:bodyPr>
            <a:lstStyle/>
            <a:p>
              <a:r>
                <a:rPr lang="en-IE" sz="2000" dirty="0" smtClean="0">
                  <a:solidFill>
                    <a:prstClr val="black"/>
                  </a:solidFill>
                </a:rPr>
                <a:t>Valves</a:t>
              </a:r>
              <a:endParaRPr lang="en-IE" sz="2000" dirty="0"/>
            </a:p>
          </p:txBody>
        </p:sp>
        <p:cxnSp>
          <p:nvCxnSpPr>
            <p:cNvPr id="18" name="Straight Connector 17"/>
            <p:cNvCxnSpPr/>
            <p:nvPr/>
          </p:nvCxnSpPr>
          <p:spPr>
            <a:xfrm flipV="1">
              <a:off x="4926227" y="3678098"/>
              <a:ext cx="663638" cy="18412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926227" y="3671749"/>
              <a:ext cx="2529016" cy="18412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4467564" y="5519352"/>
              <a:ext cx="841128" cy="400110"/>
            </a:xfrm>
            <a:prstGeom prst="rect">
              <a:avLst/>
            </a:prstGeom>
          </p:spPr>
          <p:txBody>
            <a:bodyPr wrap="none">
              <a:spAutoFit/>
            </a:bodyPr>
            <a:lstStyle/>
            <a:p>
              <a:r>
                <a:rPr lang="en-IE" sz="2000" dirty="0">
                  <a:solidFill>
                    <a:prstClr val="black"/>
                  </a:solidFill>
                </a:rPr>
                <a:t>V</a:t>
              </a:r>
              <a:r>
                <a:rPr lang="en-IE" sz="2000" dirty="0" smtClean="0">
                  <a:solidFill>
                    <a:prstClr val="black"/>
                  </a:solidFill>
                </a:rPr>
                <a:t>alves</a:t>
              </a:r>
              <a:endParaRPr lang="en-IE" sz="2000" dirty="0"/>
            </a:p>
          </p:txBody>
        </p:sp>
      </p:grpSp>
    </p:spTree>
    <p:extLst>
      <p:ext uri="{BB962C8B-B14F-4D97-AF65-F5344CB8AC3E}">
        <p14:creationId xmlns:p14="http://schemas.microsoft.com/office/powerpoint/2010/main" val="144387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5263862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How blood flows through the heart</a:t>
            </a:r>
          </a:p>
        </p:txBody>
      </p:sp>
      <p:sp>
        <p:nvSpPr>
          <p:cNvPr id="6" name="TextBox 2"/>
          <p:cNvSpPr txBox="1"/>
          <p:nvPr/>
        </p:nvSpPr>
        <p:spPr>
          <a:xfrm>
            <a:off x="229659" y="967850"/>
            <a:ext cx="3145569" cy="378565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smtClean="0">
                <a:solidFill>
                  <a:prstClr val="black"/>
                </a:solidFill>
              </a:rPr>
              <a:t>Blood </a:t>
            </a:r>
            <a:r>
              <a:rPr lang="en-US" sz="2000" dirty="0">
                <a:solidFill>
                  <a:prstClr val="black"/>
                </a:solidFill>
              </a:rPr>
              <a:t>from the arms</a:t>
            </a:r>
            <a:r>
              <a:rPr lang="en-US" sz="2000" dirty="0" smtClean="0">
                <a:solidFill>
                  <a:prstClr val="black"/>
                </a:solidFill>
              </a:rPr>
              <a:t>, legs </a:t>
            </a:r>
            <a:r>
              <a:rPr lang="en-US" sz="2000" dirty="0">
                <a:solidFill>
                  <a:prstClr val="black"/>
                </a:solidFill>
              </a:rPr>
              <a:t>and other </a:t>
            </a:r>
            <a:r>
              <a:rPr lang="en-US" sz="2000" dirty="0" smtClean="0">
                <a:solidFill>
                  <a:prstClr val="black"/>
                </a:solidFill>
              </a:rPr>
              <a:t>parts of </a:t>
            </a:r>
            <a:r>
              <a:rPr lang="en-US" sz="2000" dirty="0">
                <a:solidFill>
                  <a:prstClr val="black"/>
                </a:solidFill>
              </a:rPr>
              <a:t>the body enters </a:t>
            </a:r>
            <a:r>
              <a:rPr lang="en-US" sz="2000" dirty="0" smtClean="0">
                <a:solidFill>
                  <a:prstClr val="black"/>
                </a:solidFill>
              </a:rPr>
              <a:t>the right </a:t>
            </a:r>
            <a:r>
              <a:rPr lang="en-US" sz="2000" dirty="0">
                <a:solidFill>
                  <a:prstClr val="black"/>
                </a:solidFill>
              </a:rPr>
              <a:t>atrium of </a:t>
            </a:r>
            <a:r>
              <a:rPr lang="en-US" sz="2000" dirty="0" smtClean="0">
                <a:solidFill>
                  <a:prstClr val="black"/>
                </a:solidFill>
              </a:rPr>
              <a:t>the heart </a:t>
            </a:r>
            <a:r>
              <a:rPr lang="en-US" sz="2000" dirty="0">
                <a:solidFill>
                  <a:prstClr val="black"/>
                </a:solidFill>
              </a:rPr>
              <a:t>through the </a:t>
            </a:r>
            <a:r>
              <a:rPr lang="en-US" sz="2000" dirty="0" smtClean="0">
                <a:solidFill>
                  <a:prstClr val="black"/>
                </a:solidFill>
              </a:rPr>
              <a:t>vena cava</a:t>
            </a:r>
            <a:r>
              <a:rPr lang="en-US" sz="2000" dirty="0">
                <a:solidFill>
                  <a:prstClr val="black"/>
                </a:solidFill>
              </a:rPr>
              <a:t>. This blood is </a:t>
            </a:r>
            <a:r>
              <a:rPr lang="en-US" sz="2000" dirty="0" smtClean="0">
                <a:solidFill>
                  <a:prstClr val="black"/>
                </a:solidFill>
              </a:rPr>
              <a:t>low in oxygen. </a:t>
            </a:r>
          </a:p>
          <a:p>
            <a:pPr marL="342900" indent="-342900">
              <a:buFont typeface="Arial" panose="020B0604020202020204" pitchFamily="34" charset="0"/>
              <a:buChar char="•"/>
            </a:pPr>
            <a:r>
              <a:rPr lang="en-US" sz="2000" dirty="0" smtClean="0">
                <a:solidFill>
                  <a:prstClr val="black"/>
                </a:solidFill>
              </a:rPr>
              <a:t>The </a:t>
            </a:r>
            <a:r>
              <a:rPr lang="en-US" sz="2000" dirty="0">
                <a:solidFill>
                  <a:prstClr val="black"/>
                </a:solidFill>
              </a:rPr>
              <a:t>right </a:t>
            </a:r>
            <a:r>
              <a:rPr lang="en-US" sz="2000" dirty="0" smtClean="0">
                <a:solidFill>
                  <a:prstClr val="black"/>
                </a:solidFill>
              </a:rPr>
              <a:t>atrium contracts </a:t>
            </a:r>
            <a:r>
              <a:rPr lang="en-US" sz="2000" dirty="0">
                <a:solidFill>
                  <a:prstClr val="black"/>
                </a:solidFill>
              </a:rPr>
              <a:t>to pump </a:t>
            </a:r>
            <a:r>
              <a:rPr lang="en-US" sz="2000" dirty="0" smtClean="0">
                <a:solidFill>
                  <a:prstClr val="black"/>
                </a:solidFill>
              </a:rPr>
              <a:t>the blood </a:t>
            </a:r>
            <a:r>
              <a:rPr lang="en-US" sz="2000" dirty="0">
                <a:solidFill>
                  <a:prstClr val="black"/>
                </a:solidFill>
              </a:rPr>
              <a:t>down </a:t>
            </a:r>
            <a:r>
              <a:rPr lang="en-US" sz="2000" dirty="0" smtClean="0">
                <a:solidFill>
                  <a:prstClr val="black"/>
                </a:solidFill>
              </a:rPr>
              <a:t>through a </a:t>
            </a:r>
            <a:r>
              <a:rPr lang="en-US" sz="2000" dirty="0">
                <a:solidFill>
                  <a:prstClr val="black"/>
                </a:solidFill>
              </a:rPr>
              <a:t>valve into the </a:t>
            </a:r>
            <a:r>
              <a:rPr lang="en-US" sz="2000" dirty="0" smtClean="0">
                <a:solidFill>
                  <a:prstClr val="black"/>
                </a:solidFill>
              </a:rPr>
              <a:t>right ventricle.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5228" y="1099442"/>
            <a:ext cx="5636966" cy="5045676"/>
          </a:xfrm>
          <a:prstGeom prst="rect">
            <a:avLst/>
          </a:prstGeom>
        </p:spPr>
      </p:pic>
    </p:spTree>
    <p:extLst>
      <p:ext uri="{BB962C8B-B14F-4D97-AF65-F5344CB8AC3E}">
        <p14:creationId xmlns:p14="http://schemas.microsoft.com/office/powerpoint/2010/main" val="406108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 calcmode="lin" valueType="num">
                                      <p:cBhvr additive="base">
                                        <p:cTn id="1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How blood flows through the heart</a:t>
            </a:r>
          </a:p>
        </p:txBody>
      </p:sp>
      <p:sp>
        <p:nvSpPr>
          <p:cNvPr id="6" name="TextBox 2"/>
          <p:cNvSpPr txBox="1"/>
          <p:nvPr/>
        </p:nvSpPr>
        <p:spPr>
          <a:xfrm>
            <a:off x="229659" y="967850"/>
            <a:ext cx="3145569" cy="409342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smtClean="0">
                <a:solidFill>
                  <a:prstClr val="black"/>
                </a:solidFill>
              </a:rPr>
              <a:t>When </a:t>
            </a:r>
            <a:r>
              <a:rPr lang="en-US" sz="2000" dirty="0">
                <a:solidFill>
                  <a:prstClr val="black"/>
                </a:solidFill>
              </a:rPr>
              <a:t>the right </a:t>
            </a:r>
            <a:r>
              <a:rPr lang="en-US" sz="2000" dirty="0" smtClean="0">
                <a:solidFill>
                  <a:prstClr val="black"/>
                </a:solidFill>
              </a:rPr>
              <a:t>ventricle contracts</a:t>
            </a:r>
            <a:r>
              <a:rPr lang="en-US" sz="2000" dirty="0">
                <a:solidFill>
                  <a:prstClr val="black"/>
                </a:solidFill>
              </a:rPr>
              <a:t>, the valve </a:t>
            </a:r>
            <a:r>
              <a:rPr lang="en-US" sz="2000" dirty="0" smtClean="0">
                <a:solidFill>
                  <a:prstClr val="black"/>
                </a:solidFill>
              </a:rPr>
              <a:t>shuts to </a:t>
            </a:r>
            <a:r>
              <a:rPr lang="en-US" sz="2000" dirty="0">
                <a:solidFill>
                  <a:prstClr val="black"/>
                </a:solidFill>
              </a:rPr>
              <a:t>prevent the </a:t>
            </a:r>
            <a:r>
              <a:rPr lang="en-US" sz="2000" dirty="0" smtClean="0">
                <a:solidFill>
                  <a:prstClr val="black"/>
                </a:solidFill>
              </a:rPr>
              <a:t>blood from </a:t>
            </a:r>
            <a:r>
              <a:rPr lang="en-US" sz="2000" dirty="0">
                <a:solidFill>
                  <a:prstClr val="black"/>
                </a:solidFill>
              </a:rPr>
              <a:t>going back </a:t>
            </a:r>
            <a:r>
              <a:rPr lang="en-US" sz="2000" dirty="0" smtClean="0">
                <a:solidFill>
                  <a:prstClr val="black"/>
                </a:solidFill>
              </a:rPr>
              <a:t>into the </a:t>
            </a:r>
            <a:r>
              <a:rPr lang="en-US" sz="2000" dirty="0">
                <a:solidFill>
                  <a:prstClr val="black"/>
                </a:solidFill>
              </a:rPr>
              <a:t>right atrium. As </a:t>
            </a:r>
            <a:r>
              <a:rPr lang="en-US" sz="2000" dirty="0" smtClean="0">
                <a:solidFill>
                  <a:prstClr val="black"/>
                </a:solidFill>
              </a:rPr>
              <a:t>a result</a:t>
            </a:r>
            <a:r>
              <a:rPr lang="en-US" sz="2000" dirty="0">
                <a:solidFill>
                  <a:prstClr val="black"/>
                </a:solidFill>
              </a:rPr>
              <a:t>, blood is </a:t>
            </a:r>
            <a:r>
              <a:rPr lang="en-US" sz="2000" dirty="0" smtClean="0">
                <a:solidFill>
                  <a:prstClr val="black"/>
                </a:solidFill>
              </a:rPr>
              <a:t>pumped out </a:t>
            </a:r>
            <a:r>
              <a:rPr lang="en-US" sz="2000" dirty="0">
                <a:solidFill>
                  <a:prstClr val="black"/>
                </a:solidFill>
              </a:rPr>
              <a:t>of the heart in </a:t>
            </a:r>
            <a:r>
              <a:rPr lang="en-US" sz="2000" dirty="0" smtClean="0">
                <a:solidFill>
                  <a:prstClr val="black"/>
                </a:solidFill>
              </a:rPr>
              <a:t>the pulmonary </a:t>
            </a:r>
            <a:r>
              <a:rPr lang="en-US" sz="2000" dirty="0">
                <a:solidFill>
                  <a:prstClr val="black"/>
                </a:solidFill>
              </a:rPr>
              <a:t>artery to </a:t>
            </a:r>
            <a:r>
              <a:rPr lang="en-US" sz="2000" dirty="0" smtClean="0">
                <a:solidFill>
                  <a:prstClr val="black"/>
                </a:solidFill>
              </a:rPr>
              <a:t>the lungs</a:t>
            </a:r>
            <a:r>
              <a:rPr lang="en-US" sz="2000" dirty="0">
                <a:solidFill>
                  <a:prstClr val="black"/>
                </a:solidFill>
              </a:rPr>
              <a:t>.</a:t>
            </a:r>
          </a:p>
          <a:p>
            <a:pPr marL="342900" indent="-342900">
              <a:buFont typeface="Arial" panose="020B0604020202020204" pitchFamily="34" charset="0"/>
              <a:buChar char="•"/>
            </a:pPr>
            <a:r>
              <a:rPr lang="en-US" sz="2000" dirty="0" smtClean="0">
                <a:solidFill>
                  <a:prstClr val="black"/>
                </a:solidFill>
              </a:rPr>
              <a:t>In </a:t>
            </a:r>
            <a:r>
              <a:rPr lang="en-US" sz="2000" dirty="0">
                <a:solidFill>
                  <a:prstClr val="black"/>
                </a:solidFill>
              </a:rPr>
              <a:t>the lungs, the blood gains oxygen (and also loses carbon dioxide and water </a:t>
            </a:r>
            <a:r>
              <a:rPr lang="en-US" sz="2000" dirty="0" err="1">
                <a:solidFill>
                  <a:prstClr val="black"/>
                </a:solidFill>
              </a:rPr>
              <a:t>vapour</a:t>
            </a:r>
            <a:r>
              <a:rPr lang="en-US" sz="2000" dirty="0" smtClean="0">
                <a:solidFill>
                  <a:prstClr val="black"/>
                </a:solidFill>
              </a:rPr>
              <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5228" y="1099442"/>
            <a:ext cx="5636966" cy="5045676"/>
          </a:xfrm>
          <a:prstGeom prst="rect">
            <a:avLst/>
          </a:prstGeom>
        </p:spPr>
      </p:pic>
    </p:spTree>
    <p:extLst>
      <p:ext uri="{BB962C8B-B14F-4D97-AF65-F5344CB8AC3E}">
        <p14:creationId xmlns:p14="http://schemas.microsoft.com/office/powerpoint/2010/main" val="92060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How blood flows through the heart</a:t>
            </a:r>
          </a:p>
        </p:txBody>
      </p:sp>
      <p:sp>
        <p:nvSpPr>
          <p:cNvPr id="6" name="TextBox 2"/>
          <p:cNvSpPr txBox="1"/>
          <p:nvPr/>
        </p:nvSpPr>
        <p:spPr>
          <a:xfrm>
            <a:off x="229659" y="967850"/>
            <a:ext cx="3145569" cy="31700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smtClean="0">
                <a:solidFill>
                  <a:prstClr val="black"/>
                </a:solidFill>
              </a:rPr>
              <a:t>Blood </a:t>
            </a:r>
            <a:r>
              <a:rPr lang="en-US" sz="2000" dirty="0">
                <a:solidFill>
                  <a:prstClr val="black"/>
                </a:solidFill>
              </a:rPr>
              <a:t>from the lungs flows back into the left atrium of the heart through the pulmonary vein</a:t>
            </a:r>
            <a:r>
              <a:rPr lang="en-US" sz="2000" dirty="0" smtClean="0">
                <a:solidFill>
                  <a:prstClr val="black"/>
                </a:solidFill>
              </a:rPr>
              <a:t>. This </a:t>
            </a:r>
            <a:r>
              <a:rPr lang="en-US" sz="2000" dirty="0">
                <a:solidFill>
                  <a:prstClr val="black"/>
                </a:solidFill>
              </a:rPr>
              <a:t>blood is now rich in oxygen.</a:t>
            </a:r>
          </a:p>
          <a:p>
            <a:pPr marL="342900" indent="-342900">
              <a:buFont typeface="Arial" panose="020B0604020202020204" pitchFamily="34" charset="0"/>
              <a:buChar char="•"/>
            </a:pPr>
            <a:r>
              <a:rPr lang="en-US" sz="2000" dirty="0">
                <a:solidFill>
                  <a:prstClr val="black"/>
                </a:solidFill>
              </a:rPr>
              <a:t>The left atrium contracts to pump the blood through a valve and into the left ventricle</a:t>
            </a:r>
            <a:r>
              <a:rPr lang="en-US" sz="2000" dirty="0" smtClean="0">
                <a:solidFill>
                  <a:prstClr val="black"/>
                </a:solidFill>
              </a:rPr>
              <a:t>.</a:t>
            </a:r>
            <a:endParaRPr lang="en-US" sz="2000" dirty="0">
              <a:solidFill>
                <a:prstClr val="black"/>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5228" y="1099442"/>
            <a:ext cx="5636966" cy="5045676"/>
          </a:xfrm>
          <a:prstGeom prst="rect">
            <a:avLst/>
          </a:prstGeom>
        </p:spPr>
      </p:pic>
    </p:spTree>
    <p:extLst>
      <p:ext uri="{BB962C8B-B14F-4D97-AF65-F5344CB8AC3E}">
        <p14:creationId xmlns:p14="http://schemas.microsoft.com/office/powerpoint/2010/main" val="248770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How blood flows through the heart</a:t>
            </a:r>
          </a:p>
        </p:txBody>
      </p:sp>
      <p:sp>
        <p:nvSpPr>
          <p:cNvPr id="6" name="TextBox 2"/>
          <p:cNvSpPr txBox="1"/>
          <p:nvPr/>
        </p:nvSpPr>
        <p:spPr>
          <a:xfrm>
            <a:off x="229659" y="967850"/>
            <a:ext cx="3145569" cy="409342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a:solidFill>
                  <a:prstClr val="black"/>
                </a:solidFill>
              </a:rPr>
              <a:t>The left ventricle contracts, the valve snaps shut and blood is forced out of the heart through the aorta. It then passes all around the body.</a:t>
            </a:r>
          </a:p>
          <a:p>
            <a:pPr marL="342900" indent="-342900">
              <a:buFont typeface="Arial" panose="020B0604020202020204" pitchFamily="34" charset="0"/>
              <a:buChar char="•"/>
            </a:pPr>
            <a:r>
              <a:rPr lang="en-US" sz="2000" dirty="0" smtClean="0">
                <a:solidFill>
                  <a:prstClr val="black"/>
                </a:solidFill>
              </a:rPr>
              <a:t>Eventually </a:t>
            </a:r>
            <a:r>
              <a:rPr lang="en-US" sz="2000" dirty="0">
                <a:solidFill>
                  <a:prstClr val="black"/>
                </a:solidFill>
              </a:rPr>
              <a:t>this blood will lose oxygen to the body cells. It will return to the heart in the </a:t>
            </a:r>
            <a:r>
              <a:rPr lang="en-US" sz="2000" dirty="0" smtClean="0">
                <a:solidFill>
                  <a:prstClr val="black"/>
                </a:solidFill>
              </a:rPr>
              <a:t>right atrium</a:t>
            </a:r>
            <a:r>
              <a:rPr lang="en-US" sz="2000" dirty="0">
                <a:solidFill>
                  <a:prstClr val="black"/>
                </a:solidFill>
              </a:rPr>
              <a:t>. The cycle then starts all over again.</a:t>
            </a:r>
            <a:endParaRPr lang="en-IE" sz="2000" dirty="0">
              <a:solidFill>
                <a:prstClr val="black"/>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5228" y="1099442"/>
            <a:ext cx="5636966" cy="5045676"/>
          </a:xfrm>
          <a:prstGeom prst="rect">
            <a:avLst/>
          </a:prstGeom>
        </p:spPr>
      </p:pic>
    </p:spTree>
    <p:extLst>
      <p:ext uri="{BB962C8B-B14F-4D97-AF65-F5344CB8AC3E}">
        <p14:creationId xmlns:p14="http://schemas.microsoft.com/office/powerpoint/2010/main" val="373458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The ventricles of the heart</a:t>
            </a:r>
          </a:p>
        </p:txBody>
      </p:sp>
      <p:sp>
        <p:nvSpPr>
          <p:cNvPr id="6" name="TextBox 2"/>
          <p:cNvSpPr txBox="1"/>
          <p:nvPr/>
        </p:nvSpPr>
        <p:spPr>
          <a:xfrm>
            <a:off x="229659" y="967850"/>
            <a:ext cx="8741346" cy="193899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smtClean="0">
                <a:solidFill>
                  <a:prstClr val="black"/>
                </a:solidFill>
              </a:rPr>
              <a:t>The </a:t>
            </a:r>
            <a:r>
              <a:rPr lang="en-US" sz="2000" dirty="0">
                <a:solidFill>
                  <a:prstClr val="black"/>
                </a:solidFill>
              </a:rPr>
              <a:t>right ventricle pumps blood from the heart to the lungs. This is a reasonably short distance</a:t>
            </a:r>
            <a:r>
              <a:rPr lang="en-US" sz="2000" dirty="0" smtClean="0">
                <a:solidFill>
                  <a:prstClr val="black"/>
                </a:solidFill>
              </a:rPr>
              <a:t>, and </a:t>
            </a:r>
            <a:r>
              <a:rPr lang="en-US" sz="2000" dirty="0">
                <a:solidFill>
                  <a:prstClr val="black"/>
                </a:solidFill>
              </a:rPr>
              <a:t>so the muscular walls of the right ventricle are fairly thin</a:t>
            </a:r>
            <a:r>
              <a:rPr lang="en-US" sz="2000" dirty="0" smtClean="0">
                <a:solidFill>
                  <a:prstClr val="black"/>
                </a:solidFill>
              </a:rPr>
              <a:t>.</a:t>
            </a:r>
          </a:p>
          <a:p>
            <a:pPr marL="342900" indent="-342900">
              <a:buFont typeface="Arial" panose="020B0604020202020204" pitchFamily="34" charset="0"/>
              <a:buChar char="•"/>
            </a:pPr>
            <a:endParaRPr lang="en-US" sz="2000" dirty="0">
              <a:solidFill>
                <a:prstClr val="black"/>
              </a:solidFill>
            </a:endParaRPr>
          </a:p>
          <a:p>
            <a:pPr marL="342900" indent="-342900">
              <a:buFont typeface="Arial" panose="020B0604020202020204" pitchFamily="34" charset="0"/>
              <a:buChar char="•"/>
            </a:pPr>
            <a:r>
              <a:rPr lang="en-US" sz="2000" dirty="0">
                <a:solidFill>
                  <a:prstClr val="black"/>
                </a:solidFill>
              </a:rPr>
              <a:t>The left ventricle pumps blood from the heart all around the body. This is a very long distance</a:t>
            </a:r>
            <a:r>
              <a:rPr lang="en-US" sz="2000" dirty="0" smtClean="0">
                <a:solidFill>
                  <a:prstClr val="black"/>
                </a:solidFill>
              </a:rPr>
              <a:t>, and </a:t>
            </a:r>
            <a:r>
              <a:rPr lang="en-US" sz="2000" dirty="0">
                <a:solidFill>
                  <a:prstClr val="black"/>
                </a:solidFill>
              </a:rPr>
              <a:t>so the muscular walls of the left ventricle are very thick.</a:t>
            </a:r>
            <a:endParaRPr lang="en-IE" sz="2000" dirty="0">
              <a:solidFill>
                <a:prstClr val="black"/>
              </a:solidFill>
            </a:endParaRPr>
          </a:p>
        </p:txBody>
      </p:sp>
    </p:spTree>
    <p:extLst>
      <p:ext uri="{BB962C8B-B14F-4D97-AF65-F5344CB8AC3E}">
        <p14:creationId xmlns:p14="http://schemas.microsoft.com/office/powerpoint/2010/main" val="243204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Pulmonary artery and vein</a:t>
            </a:r>
          </a:p>
        </p:txBody>
      </p:sp>
      <p:sp>
        <p:nvSpPr>
          <p:cNvPr id="6" name="TextBox 2"/>
          <p:cNvSpPr txBox="1"/>
          <p:nvPr/>
        </p:nvSpPr>
        <p:spPr>
          <a:xfrm>
            <a:off x="229659" y="967850"/>
            <a:ext cx="8741346" cy="163121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smtClean="0">
                <a:solidFill>
                  <a:prstClr val="black"/>
                </a:solidFill>
              </a:rPr>
              <a:t>Most </a:t>
            </a:r>
            <a:r>
              <a:rPr lang="en-US" sz="2000" dirty="0">
                <a:solidFill>
                  <a:prstClr val="black"/>
                </a:solidFill>
              </a:rPr>
              <a:t>of the </a:t>
            </a:r>
            <a:r>
              <a:rPr lang="en-US" sz="2000" dirty="0" smtClean="0">
                <a:solidFill>
                  <a:prstClr val="black"/>
                </a:solidFill>
              </a:rPr>
              <a:t>arteries in </a:t>
            </a:r>
            <a:r>
              <a:rPr lang="en-US" sz="2000" dirty="0">
                <a:solidFill>
                  <a:prstClr val="black"/>
                </a:solidFill>
              </a:rPr>
              <a:t>the body </a:t>
            </a:r>
            <a:r>
              <a:rPr lang="en-US" sz="2000" dirty="0" smtClean="0">
                <a:solidFill>
                  <a:prstClr val="black"/>
                </a:solidFill>
              </a:rPr>
              <a:t>carry oxygen-rich </a:t>
            </a:r>
            <a:r>
              <a:rPr lang="en-US" sz="2000" dirty="0">
                <a:solidFill>
                  <a:prstClr val="black"/>
                </a:solidFill>
              </a:rPr>
              <a:t>blood</a:t>
            </a:r>
            <a:r>
              <a:rPr lang="en-US" sz="2000" dirty="0" smtClean="0">
                <a:solidFill>
                  <a:prstClr val="black"/>
                </a:solidFill>
              </a:rPr>
              <a:t>. However</a:t>
            </a:r>
            <a:r>
              <a:rPr lang="en-US" sz="2000" dirty="0">
                <a:solidFill>
                  <a:prstClr val="black"/>
                </a:solidFill>
              </a:rPr>
              <a:t>, </a:t>
            </a:r>
            <a:r>
              <a:rPr lang="en-US" sz="2000" dirty="0" smtClean="0">
                <a:solidFill>
                  <a:prstClr val="black"/>
                </a:solidFill>
              </a:rPr>
              <a:t>the pulmonary </a:t>
            </a:r>
            <a:r>
              <a:rPr lang="en-US" sz="2000" dirty="0">
                <a:solidFill>
                  <a:prstClr val="black"/>
                </a:solidFill>
              </a:rPr>
              <a:t>artery </a:t>
            </a:r>
            <a:r>
              <a:rPr lang="en-US" sz="2000" dirty="0" smtClean="0">
                <a:solidFill>
                  <a:prstClr val="black"/>
                </a:solidFill>
              </a:rPr>
              <a:t>is an </a:t>
            </a:r>
            <a:r>
              <a:rPr lang="en-US" sz="2000" dirty="0">
                <a:solidFill>
                  <a:prstClr val="black"/>
                </a:solidFill>
              </a:rPr>
              <a:t>exception to </a:t>
            </a:r>
            <a:r>
              <a:rPr lang="en-US" sz="2000" dirty="0" smtClean="0">
                <a:solidFill>
                  <a:prstClr val="black"/>
                </a:solidFill>
              </a:rPr>
              <a:t>this rule </a:t>
            </a:r>
            <a:r>
              <a:rPr lang="en-US" sz="2000" dirty="0">
                <a:solidFill>
                  <a:prstClr val="black"/>
                </a:solidFill>
              </a:rPr>
              <a:t>as it carries </a:t>
            </a:r>
            <a:r>
              <a:rPr lang="en-US" sz="2000" dirty="0" smtClean="0">
                <a:solidFill>
                  <a:prstClr val="black"/>
                </a:solidFill>
              </a:rPr>
              <a:t>blood low </a:t>
            </a:r>
            <a:r>
              <a:rPr lang="en-US" sz="2000" dirty="0">
                <a:solidFill>
                  <a:prstClr val="black"/>
                </a:solidFill>
              </a:rPr>
              <a:t>in oxygen</a:t>
            </a:r>
            <a:r>
              <a:rPr lang="en-US" sz="2000" dirty="0" smtClean="0">
                <a:solidFill>
                  <a:prstClr val="black"/>
                </a:solidFill>
              </a:rPr>
              <a:t>.</a:t>
            </a:r>
          </a:p>
          <a:p>
            <a:pPr marL="342900" indent="-342900">
              <a:buFont typeface="Arial" panose="020B0604020202020204" pitchFamily="34" charset="0"/>
              <a:buChar char="•"/>
            </a:pPr>
            <a:endParaRPr lang="en-US" sz="2000" dirty="0">
              <a:solidFill>
                <a:prstClr val="black"/>
              </a:solidFill>
            </a:endParaRPr>
          </a:p>
          <a:p>
            <a:pPr marL="342900" indent="-342900">
              <a:buFont typeface="Arial" panose="020B0604020202020204" pitchFamily="34" charset="0"/>
              <a:buChar char="•"/>
            </a:pPr>
            <a:r>
              <a:rPr lang="en-US" sz="2000" dirty="0" smtClean="0">
                <a:solidFill>
                  <a:prstClr val="black"/>
                </a:solidFill>
              </a:rPr>
              <a:t>Most </a:t>
            </a:r>
            <a:r>
              <a:rPr lang="en-US" sz="2000" dirty="0">
                <a:solidFill>
                  <a:prstClr val="black"/>
                </a:solidFill>
              </a:rPr>
              <a:t>of the veins in </a:t>
            </a:r>
            <a:r>
              <a:rPr lang="en-US" sz="2000" dirty="0" smtClean="0">
                <a:solidFill>
                  <a:prstClr val="black"/>
                </a:solidFill>
              </a:rPr>
              <a:t>the body </a:t>
            </a:r>
            <a:r>
              <a:rPr lang="en-US" sz="2000" dirty="0">
                <a:solidFill>
                  <a:prstClr val="black"/>
                </a:solidFill>
              </a:rPr>
              <a:t>carry blood </a:t>
            </a:r>
            <a:r>
              <a:rPr lang="en-US" sz="2000" dirty="0" smtClean="0">
                <a:solidFill>
                  <a:prstClr val="black"/>
                </a:solidFill>
              </a:rPr>
              <a:t>low in </a:t>
            </a:r>
            <a:r>
              <a:rPr lang="en-US" sz="2000" dirty="0">
                <a:solidFill>
                  <a:prstClr val="black"/>
                </a:solidFill>
              </a:rPr>
              <a:t>oxygen. However</a:t>
            </a:r>
            <a:r>
              <a:rPr lang="en-US" sz="2000" dirty="0" smtClean="0">
                <a:solidFill>
                  <a:prstClr val="black"/>
                </a:solidFill>
              </a:rPr>
              <a:t>, the </a:t>
            </a:r>
            <a:r>
              <a:rPr lang="en-US" sz="2000" dirty="0">
                <a:solidFill>
                  <a:prstClr val="black"/>
                </a:solidFill>
              </a:rPr>
              <a:t>pulmonary </a:t>
            </a:r>
            <a:r>
              <a:rPr lang="en-US" sz="2000" dirty="0" smtClean="0">
                <a:solidFill>
                  <a:prstClr val="black"/>
                </a:solidFill>
              </a:rPr>
              <a:t>vein is </a:t>
            </a:r>
            <a:r>
              <a:rPr lang="en-US" sz="2000" dirty="0">
                <a:solidFill>
                  <a:prstClr val="black"/>
                </a:solidFill>
              </a:rPr>
              <a:t>an exception </a:t>
            </a:r>
            <a:r>
              <a:rPr lang="en-US" sz="2000" dirty="0" smtClean="0">
                <a:solidFill>
                  <a:prstClr val="black"/>
                </a:solidFill>
              </a:rPr>
              <a:t>to this </a:t>
            </a:r>
            <a:r>
              <a:rPr lang="en-US" sz="2000" dirty="0">
                <a:solidFill>
                  <a:prstClr val="black"/>
                </a:solidFill>
              </a:rPr>
              <a:t>rule as it </a:t>
            </a:r>
            <a:r>
              <a:rPr lang="en-US" sz="2000" dirty="0" smtClean="0">
                <a:solidFill>
                  <a:prstClr val="black"/>
                </a:solidFill>
              </a:rPr>
              <a:t>carries oxygen-rich </a:t>
            </a:r>
            <a:r>
              <a:rPr lang="en-US" sz="2000" dirty="0">
                <a:solidFill>
                  <a:prstClr val="black"/>
                </a:solidFill>
              </a:rPr>
              <a:t>blood.</a:t>
            </a:r>
            <a:endParaRPr lang="en-IE" sz="2000" dirty="0">
              <a:solidFill>
                <a:prstClr val="black"/>
              </a:solidFill>
            </a:endParaRPr>
          </a:p>
        </p:txBody>
      </p:sp>
    </p:spTree>
    <p:extLst>
      <p:ext uri="{BB962C8B-B14F-4D97-AF65-F5344CB8AC3E}">
        <p14:creationId xmlns:p14="http://schemas.microsoft.com/office/powerpoint/2010/main" val="318616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The two </a:t>
            </a:r>
            <a:r>
              <a:rPr lang="en-US" sz="2800" b="1" dirty="0" smtClean="0">
                <a:solidFill>
                  <a:prstClr val="black"/>
                </a:solidFill>
              </a:rPr>
              <a:t>blood circuits</a:t>
            </a:r>
            <a:endParaRPr lang="en-US" sz="2800" b="1" dirty="0">
              <a:solidFill>
                <a:prstClr val="black"/>
              </a:solidFill>
            </a:endParaRPr>
          </a:p>
        </p:txBody>
      </p:sp>
      <p:sp>
        <p:nvSpPr>
          <p:cNvPr id="6" name="TextBox 2"/>
          <p:cNvSpPr txBox="1"/>
          <p:nvPr/>
        </p:nvSpPr>
        <p:spPr>
          <a:xfrm>
            <a:off x="229659" y="967850"/>
            <a:ext cx="3954733" cy="31700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smtClean="0">
                <a:solidFill>
                  <a:prstClr val="black"/>
                </a:solidFill>
              </a:rPr>
              <a:t>The </a:t>
            </a:r>
            <a:r>
              <a:rPr lang="en-US" sz="2000" dirty="0">
                <a:solidFill>
                  <a:prstClr val="black"/>
                </a:solidFill>
              </a:rPr>
              <a:t>circulatory </a:t>
            </a:r>
            <a:r>
              <a:rPr lang="en-US" sz="2000" dirty="0" smtClean="0">
                <a:solidFill>
                  <a:prstClr val="black"/>
                </a:solidFill>
              </a:rPr>
              <a:t>system consists </a:t>
            </a:r>
            <a:r>
              <a:rPr lang="en-US" sz="2000" dirty="0">
                <a:solidFill>
                  <a:prstClr val="black"/>
                </a:solidFill>
              </a:rPr>
              <a:t>of two circuits:</a:t>
            </a:r>
          </a:p>
          <a:p>
            <a:pPr marL="800100" lvl="1" indent="-342900">
              <a:buFont typeface="Courier New" panose="02070309020205020404" pitchFamily="49" charset="0"/>
              <a:buChar char="o"/>
            </a:pPr>
            <a:r>
              <a:rPr lang="en-US" sz="2000" dirty="0">
                <a:solidFill>
                  <a:prstClr val="black"/>
                </a:solidFill>
              </a:rPr>
              <a:t>In the lung circuit</a:t>
            </a:r>
            <a:r>
              <a:rPr lang="en-US" sz="2000" dirty="0" smtClean="0">
                <a:solidFill>
                  <a:prstClr val="black"/>
                </a:solidFill>
              </a:rPr>
              <a:t>, blood </a:t>
            </a:r>
            <a:r>
              <a:rPr lang="en-US" sz="2000" dirty="0">
                <a:solidFill>
                  <a:prstClr val="black"/>
                </a:solidFill>
              </a:rPr>
              <a:t>flows from </a:t>
            </a:r>
            <a:r>
              <a:rPr lang="en-US" sz="2000" dirty="0" smtClean="0">
                <a:solidFill>
                  <a:prstClr val="black"/>
                </a:solidFill>
              </a:rPr>
              <a:t>the heart </a:t>
            </a:r>
            <a:r>
              <a:rPr lang="en-US" sz="2000" dirty="0">
                <a:solidFill>
                  <a:prstClr val="black"/>
                </a:solidFill>
              </a:rPr>
              <a:t>to the lungs </a:t>
            </a:r>
            <a:r>
              <a:rPr lang="en-US" sz="2000" dirty="0" smtClean="0">
                <a:solidFill>
                  <a:prstClr val="black"/>
                </a:solidFill>
              </a:rPr>
              <a:t>and back </a:t>
            </a:r>
            <a:r>
              <a:rPr lang="en-US" sz="2000" dirty="0">
                <a:solidFill>
                  <a:prstClr val="black"/>
                </a:solidFill>
              </a:rPr>
              <a:t>to the heart</a:t>
            </a:r>
          </a:p>
          <a:p>
            <a:pPr marL="800100" lvl="1" indent="-342900">
              <a:buFont typeface="Courier New" panose="02070309020205020404" pitchFamily="49" charset="0"/>
              <a:buChar char="o"/>
            </a:pPr>
            <a:endParaRPr lang="en-US" sz="2000" dirty="0" smtClean="0">
              <a:solidFill>
                <a:prstClr val="black"/>
              </a:solidFill>
            </a:endParaRPr>
          </a:p>
          <a:p>
            <a:pPr marL="800100" lvl="1" indent="-342900">
              <a:buFont typeface="Courier New" panose="02070309020205020404" pitchFamily="49" charset="0"/>
              <a:buChar char="o"/>
            </a:pPr>
            <a:r>
              <a:rPr lang="en-US" sz="2000" dirty="0" smtClean="0">
                <a:solidFill>
                  <a:prstClr val="black"/>
                </a:solidFill>
              </a:rPr>
              <a:t>In </a:t>
            </a:r>
            <a:r>
              <a:rPr lang="en-US" sz="2000" dirty="0">
                <a:solidFill>
                  <a:prstClr val="black"/>
                </a:solidFill>
              </a:rPr>
              <a:t>the longer </a:t>
            </a:r>
            <a:r>
              <a:rPr lang="en-US" sz="2000" dirty="0" smtClean="0">
                <a:solidFill>
                  <a:prstClr val="black"/>
                </a:solidFill>
              </a:rPr>
              <a:t>body circuit</a:t>
            </a:r>
            <a:r>
              <a:rPr lang="en-US" sz="2000" dirty="0">
                <a:solidFill>
                  <a:prstClr val="black"/>
                </a:solidFill>
              </a:rPr>
              <a:t>, blood </a:t>
            </a:r>
            <a:r>
              <a:rPr lang="en-US" sz="2000" dirty="0" smtClean="0">
                <a:solidFill>
                  <a:prstClr val="black"/>
                </a:solidFill>
              </a:rPr>
              <a:t>flows from </a:t>
            </a:r>
            <a:r>
              <a:rPr lang="en-US" sz="2000" dirty="0">
                <a:solidFill>
                  <a:prstClr val="black"/>
                </a:solidFill>
              </a:rPr>
              <a:t>the heart to </a:t>
            </a:r>
            <a:r>
              <a:rPr lang="en-US" sz="2000" dirty="0" smtClean="0">
                <a:solidFill>
                  <a:prstClr val="black"/>
                </a:solidFill>
              </a:rPr>
              <a:t>the rest </a:t>
            </a:r>
            <a:r>
              <a:rPr lang="en-US" sz="2000" dirty="0">
                <a:solidFill>
                  <a:prstClr val="black"/>
                </a:solidFill>
              </a:rPr>
              <a:t>of the body </a:t>
            </a:r>
            <a:r>
              <a:rPr lang="en-US" sz="2000" dirty="0" smtClean="0">
                <a:solidFill>
                  <a:prstClr val="black"/>
                </a:solidFill>
              </a:rPr>
              <a:t>and back </a:t>
            </a:r>
            <a:r>
              <a:rPr lang="en-US" sz="2000" dirty="0">
                <a:solidFill>
                  <a:prstClr val="black"/>
                </a:solidFill>
              </a:rPr>
              <a:t>to the </a:t>
            </a:r>
            <a:r>
              <a:rPr lang="en-US" sz="2000" dirty="0" smtClean="0">
                <a:solidFill>
                  <a:prstClr val="black"/>
                </a:solidFill>
              </a:rPr>
              <a:t>heart again</a:t>
            </a:r>
            <a:r>
              <a:rPr lang="en-US" sz="2000" dirty="0">
                <a:solidFill>
                  <a:prstClr val="black"/>
                </a:solidFill>
              </a:rPr>
              <a:t>.</a:t>
            </a:r>
            <a:endParaRPr lang="en-IE" sz="2000" dirty="0">
              <a:solidFill>
                <a:prstClr val="black"/>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6858" y="1079156"/>
            <a:ext cx="3954934" cy="5338119"/>
          </a:xfrm>
          <a:prstGeom prst="rect">
            <a:avLst/>
          </a:prstGeom>
        </p:spPr>
      </p:pic>
    </p:spTree>
    <p:extLst>
      <p:ext uri="{BB962C8B-B14F-4D97-AF65-F5344CB8AC3E}">
        <p14:creationId xmlns:p14="http://schemas.microsoft.com/office/powerpoint/2010/main" val="1676743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additive="base">
                                        <p:cTn id="1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additive="base">
                                        <p:cTn id="2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What is a pulse?</a:t>
            </a:r>
          </a:p>
        </p:txBody>
      </p:sp>
      <p:sp>
        <p:nvSpPr>
          <p:cNvPr id="6" name="TextBox 2"/>
          <p:cNvSpPr txBox="1"/>
          <p:nvPr/>
        </p:nvSpPr>
        <p:spPr>
          <a:xfrm>
            <a:off x="229659" y="967850"/>
            <a:ext cx="3320849" cy="440120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smtClean="0">
                <a:solidFill>
                  <a:prstClr val="black"/>
                </a:solidFill>
              </a:rPr>
              <a:t>When </a:t>
            </a:r>
            <a:r>
              <a:rPr lang="en-US" sz="2000" dirty="0">
                <a:solidFill>
                  <a:prstClr val="black"/>
                </a:solidFill>
              </a:rPr>
              <a:t>blood is pumped through the arteries, the pressure causes the arteries to expand</a:t>
            </a:r>
            <a:r>
              <a:rPr lang="en-US" sz="2000" dirty="0" smtClean="0">
                <a:solidFill>
                  <a:prstClr val="black"/>
                </a:solidFill>
              </a:rPr>
              <a:t>. </a:t>
            </a:r>
            <a:r>
              <a:rPr lang="en-US" sz="2000" b="1" dirty="0" smtClean="0">
                <a:solidFill>
                  <a:prstClr val="black"/>
                </a:solidFill>
              </a:rPr>
              <a:t>This </a:t>
            </a:r>
            <a:r>
              <a:rPr lang="en-US" sz="2000" b="1" dirty="0">
                <a:solidFill>
                  <a:prstClr val="black"/>
                </a:solidFill>
              </a:rPr>
              <a:t>wave of pressure is called a pulse</a:t>
            </a:r>
            <a:r>
              <a:rPr lang="en-US" sz="2000" dirty="0">
                <a:solidFill>
                  <a:prstClr val="black"/>
                </a:solidFill>
              </a:rPr>
              <a:t>.</a:t>
            </a:r>
          </a:p>
          <a:p>
            <a:pPr marL="342900" indent="-342900">
              <a:buFont typeface="Arial" panose="020B0604020202020204" pitchFamily="34" charset="0"/>
              <a:buChar char="•"/>
            </a:pPr>
            <a:r>
              <a:rPr lang="en-US" sz="2000" dirty="0">
                <a:solidFill>
                  <a:prstClr val="black"/>
                </a:solidFill>
              </a:rPr>
              <a:t>A pulse can be felt in areas of the body where the arteries are close to the surface, for example </a:t>
            </a:r>
            <a:r>
              <a:rPr lang="en-US" sz="2000" dirty="0" smtClean="0">
                <a:solidFill>
                  <a:prstClr val="black"/>
                </a:solidFill>
              </a:rPr>
              <a:t>at the </a:t>
            </a:r>
            <a:r>
              <a:rPr lang="en-US" sz="2000" dirty="0">
                <a:solidFill>
                  <a:prstClr val="black"/>
                </a:solidFill>
              </a:rPr>
              <a:t>wrist and in the neck. The pulse rate is used to measure the rate of heartbeat</a:t>
            </a:r>
            <a:r>
              <a:rPr lang="en-US" sz="2000" dirty="0" smtClean="0">
                <a:solidFill>
                  <a:prstClr val="black"/>
                </a:solidFill>
              </a:rPr>
              <a:t>.</a:t>
            </a:r>
            <a:endParaRPr lang="en-US" sz="2000" dirty="0">
              <a:solidFill>
                <a:prstClr val="black"/>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0000" y="1095632"/>
            <a:ext cx="5290731" cy="5123936"/>
          </a:xfrm>
          <a:prstGeom prst="rect">
            <a:avLst/>
          </a:prstGeom>
        </p:spPr>
      </p:pic>
    </p:spTree>
    <p:extLst>
      <p:ext uri="{BB962C8B-B14F-4D97-AF65-F5344CB8AC3E}">
        <p14:creationId xmlns:p14="http://schemas.microsoft.com/office/powerpoint/2010/main" val="317502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How exercise affects pulse rate</a:t>
            </a:r>
          </a:p>
        </p:txBody>
      </p:sp>
      <p:sp>
        <p:nvSpPr>
          <p:cNvPr id="6" name="TextBox 2"/>
          <p:cNvSpPr txBox="1"/>
          <p:nvPr/>
        </p:nvSpPr>
        <p:spPr>
          <a:xfrm>
            <a:off x="229659" y="967850"/>
            <a:ext cx="3320849" cy="378565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2000" dirty="0">
                <a:solidFill>
                  <a:prstClr val="black"/>
                </a:solidFill>
              </a:rPr>
              <a:t>When we exercise, the cells in the body (especially in the muscles) need increased supplies of food and oxygen. In addition, the cells need to get rid of extra amounts of carbon dioxide and heat.</a:t>
            </a:r>
          </a:p>
          <a:p>
            <a:pPr marL="342900" indent="-342900">
              <a:buFont typeface="Arial" panose="020B0604020202020204" pitchFamily="34" charset="0"/>
              <a:buChar char="•"/>
            </a:pPr>
            <a:r>
              <a:rPr lang="en-US" sz="2000" dirty="0">
                <a:solidFill>
                  <a:prstClr val="black"/>
                </a:solidFill>
              </a:rPr>
              <a:t>As a result, exercise causes the heart to beat faster and our pulse rate increases.</a:t>
            </a:r>
            <a:endParaRPr lang="en-IE" sz="2000" dirty="0">
              <a:solidFill>
                <a:prstClr val="black"/>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0000" y="1095632"/>
            <a:ext cx="5290731" cy="5123936"/>
          </a:xfrm>
          <a:prstGeom prst="rect">
            <a:avLst/>
          </a:prstGeom>
        </p:spPr>
      </p:pic>
    </p:spTree>
    <p:extLst>
      <p:ext uri="{BB962C8B-B14F-4D97-AF65-F5344CB8AC3E}">
        <p14:creationId xmlns:p14="http://schemas.microsoft.com/office/powerpoint/2010/main" val="333050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What happens to blood in different parts of the body</a:t>
            </a:r>
            <a:r>
              <a:rPr lang="en-US" sz="2800" b="1" dirty="0" smtClean="0">
                <a:solidFill>
                  <a:prstClr val="black"/>
                </a:solidFill>
              </a:rPr>
              <a:t>?</a:t>
            </a:r>
            <a:endParaRPr lang="en-US" sz="2800" b="1"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113162828"/>
              </p:ext>
            </p:extLst>
          </p:nvPr>
        </p:nvGraphicFramePr>
        <p:xfrm>
          <a:off x="404653" y="1563281"/>
          <a:ext cx="8377881" cy="1981200"/>
        </p:xfrm>
        <a:graphic>
          <a:graphicData uri="http://schemas.openxmlformats.org/drawingml/2006/table">
            <a:tbl>
              <a:tblPr firstRow="1" bandRow="1">
                <a:tableStyleId>{5C22544A-7EE6-4342-B048-85BDC9FD1C3A}</a:tableStyleId>
              </a:tblPr>
              <a:tblGrid>
                <a:gridCol w="1944130">
                  <a:extLst>
                    <a:ext uri="{9D8B030D-6E8A-4147-A177-3AD203B41FA5}">
                      <a16:colId xmlns:a16="http://schemas.microsoft.com/office/drawing/2014/main" xmlns="" val="20000"/>
                    </a:ext>
                  </a:extLst>
                </a:gridCol>
                <a:gridCol w="3459892">
                  <a:extLst>
                    <a:ext uri="{9D8B030D-6E8A-4147-A177-3AD203B41FA5}">
                      <a16:colId xmlns:a16="http://schemas.microsoft.com/office/drawing/2014/main" xmlns="" val="20001"/>
                    </a:ext>
                  </a:extLst>
                </a:gridCol>
                <a:gridCol w="2973859">
                  <a:extLst>
                    <a:ext uri="{9D8B030D-6E8A-4147-A177-3AD203B41FA5}">
                      <a16:colId xmlns:a16="http://schemas.microsoft.com/office/drawing/2014/main" xmlns="" val="2000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Organ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4C"/>
                    </a:solidFill>
                  </a:tcPr>
                </a:tc>
                <a:tc>
                  <a:txBody>
                    <a:bodyPr/>
                    <a:lstStyle/>
                    <a:p>
                      <a:r>
                        <a:rPr lang="en-US" sz="2000" dirty="0" smtClean="0"/>
                        <a:t>Blood gains</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4C"/>
                    </a:solidFill>
                  </a:tcPr>
                </a:tc>
                <a:tc>
                  <a:txBody>
                    <a:bodyPr/>
                    <a:lstStyle/>
                    <a:p>
                      <a:r>
                        <a:rPr lang="en-US" sz="2000" dirty="0" smtClean="0"/>
                        <a:t>Blood loses</a:t>
                      </a:r>
                      <a:endParaRPr lang="en-IE"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4C"/>
                    </a:solidFill>
                  </a:tcPr>
                </a:tc>
                <a:extLst>
                  <a:ext uri="{0D108BD9-81ED-4DB2-BD59-A6C34878D82A}">
                    <a16:rowId xmlns:a16="http://schemas.microsoft.com/office/drawing/2014/main" xmlns="" val="10000"/>
                  </a:ext>
                </a:extLst>
              </a:tr>
              <a:tr h="370840">
                <a:tc>
                  <a:txBody>
                    <a:bodyPr/>
                    <a:lstStyle/>
                    <a:p>
                      <a:r>
                        <a:rPr lang="en-US" sz="2000" b="1" dirty="0" smtClean="0"/>
                        <a:t>Lungs</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Oxygen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Carbon dioxide and water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70840">
                <a:tc>
                  <a:txBody>
                    <a:bodyPr/>
                    <a:lstStyle/>
                    <a:p>
                      <a:r>
                        <a:rPr lang="en-US" sz="2000" b="1" dirty="0" smtClean="0"/>
                        <a:t>Intestines </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Food, water and carbon dioxide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Oxygen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70840">
                <a:tc>
                  <a:txBody>
                    <a:bodyPr/>
                    <a:lstStyle/>
                    <a:p>
                      <a:r>
                        <a:rPr lang="en-US" sz="2000" b="1" dirty="0" smtClean="0"/>
                        <a:t>Head/arms</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Carbon dioxide and water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Oxygen and food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70840">
                <a:tc>
                  <a:txBody>
                    <a:bodyPr/>
                    <a:lstStyle/>
                    <a:p>
                      <a:r>
                        <a:rPr lang="en-US" sz="2000" b="1" dirty="0" smtClean="0"/>
                        <a:t>Lower body/legs</a:t>
                      </a:r>
                      <a:endParaRPr lang="en-IE"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93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Carbon dioxide and water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Oxygen and food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72223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75"/>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How do materials pass around our body?</a:t>
            </a:r>
          </a:p>
        </p:txBody>
      </p:sp>
      <p:sp>
        <p:nvSpPr>
          <p:cNvPr id="6" name="TextBox 2"/>
          <p:cNvSpPr txBox="1"/>
          <p:nvPr/>
        </p:nvSpPr>
        <p:spPr>
          <a:xfrm>
            <a:off x="229660" y="967850"/>
            <a:ext cx="4334775" cy="501675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smtClean="0">
                <a:solidFill>
                  <a:prstClr val="black"/>
                </a:solidFill>
              </a:rPr>
              <a:t>The </a:t>
            </a:r>
            <a:r>
              <a:rPr lang="en-US" sz="2000" dirty="0">
                <a:solidFill>
                  <a:prstClr val="black"/>
                </a:solidFill>
              </a:rPr>
              <a:t>human body needs a transport system </a:t>
            </a:r>
            <a:r>
              <a:rPr lang="en-US" sz="2000" dirty="0" smtClean="0">
                <a:solidFill>
                  <a:prstClr val="black"/>
                </a:solidFill>
              </a:rPr>
              <a:t>to move </a:t>
            </a:r>
            <a:r>
              <a:rPr lang="en-US" sz="2000" dirty="0">
                <a:solidFill>
                  <a:prstClr val="black"/>
                </a:solidFill>
              </a:rPr>
              <a:t>materials from one place to </a:t>
            </a:r>
            <a:r>
              <a:rPr lang="en-US" sz="2000" dirty="0" smtClean="0">
                <a:solidFill>
                  <a:prstClr val="black"/>
                </a:solidFill>
              </a:rPr>
              <a:t>another. </a:t>
            </a:r>
          </a:p>
          <a:p>
            <a:endParaRPr lang="en-US" sz="2000" dirty="0">
              <a:solidFill>
                <a:prstClr val="black"/>
              </a:solidFill>
            </a:endParaRPr>
          </a:p>
          <a:p>
            <a:r>
              <a:rPr lang="en-US" sz="2000" dirty="0" smtClean="0">
                <a:solidFill>
                  <a:prstClr val="black"/>
                </a:solidFill>
              </a:rPr>
              <a:t>For </a:t>
            </a:r>
            <a:r>
              <a:rPr lang="en-US" sz="2000" dirty="0">
                <a:solidFill>
                  <a:prstClr val="black"/>
                </a:solidFill>
              </a:rPr>
              <a:t>example, food, oxygen and waste products </a:t>
            </a:r>
            <a:r>
              <a:rPr lang="en-US" sz="2000" dirty="0" smtClean="0">
                <a:solidFill>
                  <a:prstClr val="black"/>
                </a:solidFill>
              </a:rPr>
              <a:t>have to </a:t>
            </a:r>
            <a:r>
              <a:rPr lang="en-US" sz="2000" dirty="0">
                <a:solidFill>
                  <a:prstClr val="black"/>
                </a:solidFill>
              </a:rPr>
              <a:t>be moved to and from all the cells in our body.</a:t>
            </a:r>
          </a:p>
          <a:p>
            <a:endParaRPr lang="en-US" sz="2000" dirty="0" smtClean="0">
              <a:solidFill>
                <a:prstClr val="black"/>
              </a:solidFill>
            </a:endParaRPr>
          </a:p>
          <a:p>
            <a:r>
              <a:rPr lang="en-US" sz="2000" dirty="0" smtClean="0">
                <a:solidFill>
                  <a:prstClr val="black"/>
                </a:solidFill>
              </a:rPr>
              <a:t>Our </a:t>
            </a:r>
            <a:r>
              <a:rPr lang="en-US" sz="2000" dirty="0">
                <a:solidFill>
                  <a:prstClr val="black"/>
                </a:solidFill>
              </a:rPr>
              <a:t>circulatory or transport system is made up of:</a:t>
            </a:r>
          </a:p>
          <a:p>
            <a:pPr marL="800100" lvl="1" indent="-342900">
              <a:buFont typeface="Courier New" panose="02070309020205020404" pitchFamily="49" charset="0"/>
              <a:buChar char="o"/>
            </a:pPr>
            <a:r>
              <a:rPr lang="en-US" sz="2000" dirty="0">
                <a:solidFill>
                  <a:prstClr val="black"/>
                </a:solidFill>
              </a:rPr>
              <a:t>Blood</a:t>
            </a:r>
          </a:p>
          <a:p>
            <a:pPr marL="800100" lvl="1" indent="-342900">
              <a:buFont typeface="Courier New" panose="02070309020205020404" pitchFamily="49" charset="0"/>
              <a:buChar char="o"/>
            </a:pPr>
            <a:r>
              <a:rPr lang="en-US" sz="2000" dirty="0">
                <a:solidFill>
                  <a:prstClr val="black"/>
                </a:solidFill>
              </a:rPr>
              <a:t>A system of tubes or blood vessels</a:t>
            </a:r>
          </a:p>
          <a:p>
            <a:pPr marL="800100" lvl="1" indent="-342900">
              <a:buFont typeface="Courier New" panose="02070309020205020404" pitchFamily="49" charset="0"/>
              <a:buChar char="o"/>
            </a:pPr>
            <a:r>
              <a:rPr lang="en-US" sz="2000" dirty="0">
                <a:solidFill>
                  <a:prstClr val="black"/>
                </a:solidFill>
              </a:rPr>
              <a:t>The heart, which is needed to pump </a:t>
            </a:r>
            <a:r>
              <a:rPr lang="en-US" sz="2000" dirty="0" smtClean="0">
                <a:solidFill>
                  <a:prstClr val="black"/>
                </a:solidFill>
              </a:rPr>
              <a:t>blood through </a:t>
            </a:r>
            <a:r>
              <a:rPr lang="en-US" sz="2000" dirty="0">
                <a:solidFill>
                  <a:prstClr val="black"/>
                </a:solidFill>
              </a:rPr>
              <a:t>blood </a:t>
            </a:r>
            <a:r>
              <a:rPr lang="en-US" sz="2000" dirty="0" smtClean="0">
                <a:solidFill>
                  <a:prstClr val="black"/>
                </a:solidFill>
              </a:rPr>
              <a:t>vessels.</a:t>
            </a:r>
            <a:endParaRPr lang="en-IE" sz="2000" dirty="0">
              <a:solidFill>
                <a:prstClr val="black"/>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6097" y="1091422"/>
            <a:ext cx="4352153" cy="5288692"/>
          </a:xfrm>
          <a:prstGeom prst="rect">
            <a:avLst/>
          </a:prstGeom>
        </p:spPr>
      </p:pic>
    </p:spTree>
    <p:extLst>
      <p:ext uri="{BB962C8B-B14F-4D97-AF65-F5344CB8AC3E}">
        <p14:creationId xmlns:p14="http://schemas.microsoft.com/office/powerpoint/2010/main" val="428522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 calcmode="lin" valueType="num">
                                      <p:cBhvr additive="base">
                                        <p:cTn id="22"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 calcmode="lin" valueType="num">
                                      <p:cBhvr additive="base">
                                        <p:cTn id="28"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anim calcmode="lin" valueType="num">
                                      <p:cBhvr additive="base">
                                        <p:cTn id="34"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76686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2800" b="1" dirty="0">
                <a:solidFill>
                  <a:prstClr val="black"/>
                </a:solidFill>
              </a:rPr>
              <a:t>Photo credits</a:t>
            </a:r>
          </a:p>
        </p:txBody>
      </p:sp>
      <p:sp>
        <p:nvSpPr>
          <p:cNvPr id="10" name="Rectangle 9"/>
          <p:cNvSpPr/>
          <p:nvPr/>
        </p:nvSpPr>
        <p:spPr>
          <a:xfrm>
            <a:off x="229660" y="967850"/>
            <a:ext cx="8766861" cy="1323439"/>
          </a:xfrm>
          <a:prstGeom prst="rect">
            <a:avLst/>
          </a:prstGeom>
        </p:spPr>
        <p:txBody>
          <a:bodyPr wrap="square">
            <a:spAutoFit/>
          </a:bodyPr>
          <a:lstStyle/>
          <a:p>
            <a:pPr marL="342900" indent="-342900">
              <a:buFont typeface="Arial" panose="020B0604020202020204" pitchFamily="34" charset="0"/>
              <a:buChar char="•"/>
            </a:pPr>
            <a:r>
              <a:rPr lang="en-US" sz="2000" dirty="0" smtClean="0"/>
              <a:t>Science Photo Library</a:t>
            </a:r>
          </a:p>
          <a:p>
            <a:pPr marL="342900" indent="-342900">
              <a:buFont typeface="Arial" panose="020B0604020202020204" pitchFamily="34" charset="0"/>
              <a:buChar char="•"/>
            </a:pPr>
            <a:r>
              <a:rPr lang="en-US" sz="2000" smtClean="0"/>
              <a:t>Shutterstock</a:t>
            </a:r>
          </a:p>
          <a:p>
            <a:pPr marL="342900" indent="-342900">
              <a:buFont typeface="Arial" panose="020B0604020202020204" pitchFamily="34" charset="0"/>
              <a:buChar char="•"/>
            </a:pPr>
            <a:r>
              <a:rPr lang="en-US" sz="2000" smtClean="0"/>
              <a:t>Michael </a:t>
            </a:r>
            <a:r>
              <a:rPr lang="en-US" sz="2000" dirty="0"/>
              <a:t>Philips</a:t>
            </a:r>
          </a:p>
          <a:p>
            <a:pPr marL="342900" indent="-342900">
              <a:buFont typeface="Arial" panose="020B0604020202020204" pitchFamily="34" charset="0"/>
              <a:buChar char="•"/>
            </a:pPr>
            <a:r>
              <a:rPr lang="en-US" sz="2000" dirty="0"/>
              <a:t>QBS</a:t>
            </a:r>
          </a:p>
        </p:txBody>
      </p:sp>
    </p:spTree>
    <p:extLst>
      <p:ext uri="{BB962C8B-B14F-4D97-AF65-F5344CB8AC3E}">
        <p14:creationId xmlns:p14="http://schemas.microsoft.com/office/powerpoint/2010/main" val="2327751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What is in our blood?</a:t>
            </a:r>
          </a:p>
        </p:txBody>
      </p:sp>
      <p:sp>
        <p:nvSpPr>
          <p:cNvPr id="6" name="TextBox 2"/>
          <p:cNvSpPr txBox="1"/>
          <p:nvPr/>
        </p:nvSpPr>
        <p:spPr>
          <a:xfrm>
            <a:off x="229660" y="967850"/>
            <a:ext cx="4334775" cy="193899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smtClean="0">
                <a:solidFill>
                  <a:prstClr val="black"/>
                </a:solidFill>
              </a:rPr>
              <a:t>Blood </a:t>
            </a:r>
            <a:r>
              <a:rPr lang="en-US" sz="2000" dirty="0">
                <a:solidFill>
                  <a:prstClr val="black"/>
                </a:solidFill>
              </a:rPr>
              <a:t>is made up of four parts, or components:</a:t>
            </a:r>
          </a:p>
          <a:p>
            <a:pPr marL="800100" lvl="1" indent="-342900">
              <a:buFont typeface="Courier New" panose="02070309020205020404" pitchFamily="49" charset="0"/>
              <a:buChar char="o"/>
            </a:pPr>
            <a:r>
              <a:rPr lang="en-US" sz="2000" dirty="0">
                <a:solidFill>
                  <a:prstClr val="black"/>
                </a:solidFill>
              </a:rPr>
              <a:t>Plasma </a:t>
            </a:r>
            <a:endParaRPr lang="en-US" sz="2000" dirty="0" smtClean="0">
              <a:solidFill>
                <a:prstClr val="black"/>
              </a:solidFill>
            </a:endParaRPr>
          </a:p>
          <a:p>
            <a:pPr marL="800100" lvl="1" indent="-342900">
              <a:buFont typeface="Courier New" panose="02070309020205020404" pitchFamily="49" charset="0"/>
              <a:buChar char="o"/>
            </a:pPr>
            <a:r>
              <a:rPr lang="en-US" sz="2000" dirty="0" smtClean="0">
                <a:solidFill>
                  <a:prstClr val="black"/>
                </a:solidFill>
              </a:rPr>
              <a:t>White </a:t>
            </a:r>
            <a:r>
              <a:rPr lang="en-US" sz="2000" dirty="0">
                <a:solidFill>
                  <a:prstClr val="black"/>
                </a:solidFill>
              </a:rPr>
              <a:t>blood cells</a:t>
            </a:r>
          </a:p>
          <a:p>
            <a:pPr marL="800100" lvl="1" indent="-342900">
              <a:buFont typeface="Courier New" panose="02070309020205020404" pitchFamily="49" charset="0"/>
              <a:buChar char="o"/>
            </a:pPr>
            <a:r>
              <a:rPr lang="en-US" sz="2000" dirty="0">
                <a:solidFill>
                  <a:prstClr val="black"/>
                </a:solidFill>
              </a:rPr>
              <a:t>Red blood cells </a:t>
            </a:r>
            <a:endParaRPr lang="en-US" sz="2000" dirty="0" smtClean="0">
              <a:solidFill>
                <a:prstClr val="black"/>
              </a:solidFill>
            </a:endParaRPr>
          </a:p>
          <a:p>
            <a:pPr marL="800100" lvl="1" indent="-342900">
              <a:buFont typeface="Courier New" panose="02070309020205020404" pitchFamily="49" charset="0"/>
              <a:buChar char="o"/>
            </a:pPr>
            <a:r>
              <a:rPr lang="en-US" sz="2000" dirty="0" smtClean="0">
                <a:solidFill>
                  <a:prstClr val="black"/>
                </a:solidFill>
              </a:rPr>
              <a:t>Platelets</a:t>
            </a:r>
            <a:r>
              <a:rPr lang="en-US" sz="2000" dirty="0">
                <a:solidFill>
                  <a:prstClr val="black"/>
                </a:solidFill>
              </a:rPr>
              <a:t>.</a:t>
            </a:r>
            <a:endParaRPr lang="en-IE" sz="2000" dirty="0">
              <a:solidFill>
                <a:prstClr val="black"/>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6097" y="1091422"/>
            <a:ext cx="4352153" cy="5288692"/>
          </a:xfrm>
          <a:prstGeom prst="rect">
            <a:avLst/>
          </a:prstGeom>
        </p:spPr>
      </p:pic>
    </p:spTree>
    <p:extLst>
      <p:ext uri="{BB962C8B-B14F-4D97-AF65-F5344CB8AC3E}">
        <p14:creationId xmlns:p14="http://schemas.microsoft.com/office/powerpoint/2010/main" val="2034570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Plasma</a:t>
            </a:r>
          </a:p>
        </p:txBody>
      </p:sp>
      <p:sp>
        <p:nvSpPr>
          <p:cNvPr id="6" name="TextBox 2"/>
          <p:cNvSpPr txBox="1"/>
          <p:nvPr/>
        </p:nvSpPr>
        <p:spPr>
          <a:xfrm>
            <a:off x="229661" y="967850"/>
            <a:ext cx="4882417" cy="501675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2000" b="1" dirty="0" smtClean="0">
                <a:solidFill>
                  <a:prstClr val="black"/>
                </a:solidFill>
              </a:rPr>
              <a:t>Plasma is the liquid part of blood. </a:t>
            </a:r>
            <a:r>
              <a:rPr lang="en-IE" sz="2000" dirty="0" smtClean="0">
                <a:solidFill>
                  <a:prstClr val="black"/>
                </a:solidFill>
              </a:rPr>
              <a:t>It is a pale yellow colour and is mostly made of water. It also transports many useful chemicals and wastes around the body, such as:</a:t>
            </a:r>
          </a:p>
          <a:p>
            <a:pPr marL="800100" lvl="1" indent="-342900">
              <a:buFont typeface="Courier New" panose="02070309020205020404" pitchFamily="49" charset="0"/>
              <a:buChar char="o"/>
            </a:pPr>
            <a:r>
              <a:rPr lang="en-IE" sz="2000" dirty="0" smtClean="0">
                <a:solidFill>
                  <a:prstClr val="black"/>
                </a:solidFill>
              </a:rPr>
              <a:t>Foods and water</a:t>
            </a:r>
          </a:p>
          <a:p>
            <a:pPr marL="800100" lvl="1" indent="-342900">
              <a:buFont typeface="Courier New" panose="02070309020205020404" pitchFamily="49" charset="0"/>
              <a:buChar char="o"/>
            </a:pPr>
            <a:r>
              <a:rPr lang="en-IE" sz="2000" dirty="0" smtClean="0">
                <a:solidFill>
                  <a:prstClr val="black"/>
                </a:solidFill>
              </a:rPr>
              <a:t>Carbon dioxide and salts.</a:t>
            </a:r>
          </a:p>
          <a:p>
            <a:endParaRPr lang="en-IE" sz="2000" dirty="0" smtClean="0">
              <a:solidFill>
                <a:prstClr val="black"/>
              </a:solidFill>
            </a:endParaRPr>
          </a:p>
          <a:p>
            <a:r>
              <a:rPr lang="en-IE" sz="2000" dirty="0" smtClean="0">
                <a:solidFill>
                  <a:prstClr val="black"/>
                </a:solidFill>
              </a:rPr>
              <a:t>Plasma also transports heat from one part of the body to another. Heat is produced by chemical reactions in all our body cells. By transporting heat, our blood plays an important role in maintaining our body temperature at 37°C. Plasma also carries:</a:t>
            </a:r>
          </a:p>
          <a:p>
            <a:pPr marL="914400" lvl="1" indent="-457200">
              <a:buFont typeface="Courier New" panose="02070309020205020404" pitchFamily="49" charset="0"/>
              <a:buChar char="o"/>
            </a:pPr>
            <a:r>
              <a:rPr lang="en-IE" sz="2000" dirty="0" smtClean="0">
                <a:solidFill>
                  <a:prstClr val="black"/>
                </a:solidFill>
              </a:rPr>
              <a:t>Red blood cells </a:t>
            </a:r>
          </a:p>
          <a:p>
            <a:pPr marL="914400" lvl="1" indent="-457200">
              <a:buFont typeface="Courier New" panose="02070309020205020404" pitchFamily="49" charset="0"/>
              <a:buChar char="o"/>
            </a:pPr>
            <a:r>
              <a:rPr lang="en-IE" sz="2000" dirty="0" smtClean="0">
                <a:solidFill>
                  <a:prstClr val="black"/>
                </a:solidFill>
              </a:rPr>
              <a:t>White blood cells </a:t>
            </a:r>
          </a:p>
          <a:p>
            <a:pPr marL="914400" lvl="1" indent="-457200">
              <a:buFont typeface="Courier New" panose="02070309020205020404" pitchFamily="49" charset="0"/>
              <a:buChar char="o"/>
            </a:pPr>
            <a:r>
              <a:rPr lang="en-IE" sz="2000" dirty="0" smtClean="0">
                <a:solidFill>
                  <a:prstClr val="black"/>
                </a:solidFill>
              </a:rPr>
              <a:t>Platelets.</a:t>
            </a:r>
            <a:endParaRPr lang="en-IE" sz="2000" dirty="0">
              <a:solidFill>
                <a:prstClr val="black"/>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3979" y="1099378"/>
            <a:ext cx="3728120" cy="5264379"/>
          </a:xfrm>
          <a:prstGeom prst="rect">
            <a:avLst/>
          </a:prstGeom>
        </p:spPr>
      </p:pic>
    </p:spTree>
    <p:extLst>
      <p:ext uri="{BB962C8B-B14F-4D97-AF65-F5344CB8AC3E}">
        <p14:creationId xmlns:p14="http://schemas.microsoft.com/office/powerpoint/2010/main" val="45330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fade">
                                      <p:cBhvr>
                                        <p:cTn id="37" dur="500"/>
                                        <p:tgtEl>
                                          <p:spTgt spid="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How plasma affects body temperature</a:t>
            </a:r>
          </a:p>
        </p:txBody>
      </p:sp>
      <p:sp>
        <p:nvSpPr>
          <p:cNvPr id="6" name="TextBox 2"/>
          <p:cNvSpPr txBox="1"/>
          <p:nvPr/>
        </p:nvSpPr>
        <p:spPr>
          <a:xfrm>
            <a:off x="229661" y="967850"/>
            <a:ext cx="4882417" cy="532453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smtClean="0">
                <a:solidFill>
                  <a:prstClr val="black"/>
                </a:solidFill>
              </a:rPr>
              <a:t>When </a:t>
            </a:r>
            <a:r>
              <a:rPr lang="en-US" sz="2000" dirty="0">
                <a:solidFill>
                  <a:prstClr val="black"/>
                </a:solidFill>
              </a:rPr>
              <a:t>we are too hot, blood vessels in our skin expand (dilate). This means extra blood (plasma</a:t>
            </a:r>
            <a:r>
              <a:rPr lang="en-US" sz="2000" dirty="0" smtClean="0">
                <a:solidFill>
                  <a:prstClr val="black"/>
                </a:solidFill>
              </a:rPr>
              <a:t>) is </a:t>
            </a:r>
            <a:r>
              <a:rPr lang="en-US" sz="2000" dirty="0">
                <a:solidFill>
                  <a:prstClr val="black"/>
                </a:solidFill>
              </a:rPr>
              <a:t>sent to our skin (especially to the face, causing it to go red). This allows more heat to pass out </a:t>
            </a:r>
            <a:r>
              <a:rPr lang="en-US" sz="2000" dirty="0" smtClean="0">
                <a:solidFill>
                  <a:prstClr val="black"/>
                </a:solidFill>
              </a:rPr>
              <a:t>of our </a:t>
            </a:r>
            <a:r>
              <a:rPr lang="en-US" sz="2000" dirty="0">
                <a:solidFill>
                  <a:prstClr val="black"/>
                </a:solidFill>
              </a:rPr>
              <a:t>body and we cool down</a:t>
            </a:r>
            <a:r>
              <a:rPr lang="en-US" sz="2000" dirty="0" smtClean="0">
                <a:solidFill>
                  <a:prstClr val="black"/>
                </a:solidFill>
              </a:rPr>
              <a:t>.</a:t>
            </a:r>
          </a:p>
          <a:p>
            <a:endParaRPr lang="en-US" sz="2000" dirty="0">
              <a:solidFill>
                <a:prstClr val="black"/>
              </a:solidFill>
            </a:endParaRPr>
          </a:p>
          <a:p>
            <a:r>
              <a:rPr lang="en-US" sz="2000" dirty="0">
                <a:solidFill>
                  <a:prstClr val="black"/>
                </a:solidFill>
              </a:rPr>
              <a:t>This can happen when we are ill. In this case our body temperature may rise (we have a fever). </a:t>
            </a:r>
            <a:r>
              <a:rPr lang="en-US" sz="2000" dirty="0" smtClean="0">
                <a:solidFill>
                  <a:prstClr val="black"/>
                </a:solidFill>
              </a:rPr>
              <a:t>The high </a:t>
            </a:r>
            <a:r>
              <a:rPr lang="en-US" sz="2000" dirty="0">
                <a:solidFill>
                  <a:prstClr val="black"/>
                </a:solidFill>
              </a:rPr>
              <a:t>temperature helps to destroy the bacteria and viruses that are causing us to be ill</a:t>
            </a:r>
            <a:r>
              <a:rPr lang="en-US" sz="2000" dirty="0" smtClean="0">
                <a:solidFill>
                  <a:prstClr val="black"/>
                </a:solidFill>
              </a:rPr>
              <a:t>.</a:t>
            </a:r>
          </a:p>
          <a:p>
            <a:endParaRPr lang="en-US" sz="2000" dirty="0">
              <a:solidFill>
                <a:prstClr val="black"/>
              </a:solidFill>
            </a:endParaRPr>
          </a:p>
          <a:p>
            <a:r>
              <a:rPr lang="en-US" sz="2000" dirty="0">
                <a:solidFill>
                  <a:prstClr val="black"/>
                </a:solidFill>
              </a:rPr>
              <a:t>When we are too cold, blood vessels in our skin become smaller. Blood also moves from </a:t>
            </a:r>
            <a:r>
              <a:rPr lang="en-US" sz="2000" dirty="0" smtClean="0">
                <a:solidFill>
                  <a:prstClr val="black"/>
                </a:solidFill>
              </a:rPr>
              <a:t>our extremities </a:t>
            </a:r>
            <a:r>
              <a:rPr lang="en-US" sz="2000" dirty="0">
                <a:solidFill>
                  <a:prstClr val="black"/>
                </a:solidFill>
              </a:rPr>
              <a:t>to our core. This means we lose less heat from our body.</a:t>
            </a:r>
            <a:endParaRPr lang="en-IE" sz="2000" dirty="0">
              <a:solidFill>
                <a:prstClr val="black"/>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3979" y="1099378"/>
            <a:ext cx="3728120" cy="5264379"/>
          </a:xfrm>
          <a:prstGeom prst="rect">
            <a:avLst/>
          </a:prstGeom>
        </p:spPr>
      </p:pic>
    </p:spTree>
    <p:extLst>
      <p:ext uri="{BB962C8B-B14F-4D97-AF65-F5344CB8AC3E}">
        <p14:creationId xmlns:p14="http://schemas.microsoft.com/office/powerpoint/2010/main" val="178209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smtClean="0">
                <a:solidFill>
                  <a:prstClr val="black"/>
                </a:solidFill>
              </a:rPr>
              <a:t>Red blood cells</a:t>
            </a:r>
            <a:endParaRPr lang="en-US" sz="2800" b="1" dirty="0">
              <a:solidFill>
                <a:prstClr val="black"/>
              </a:solidFill>
            </a:endParaRPr>
          </a:p>
        </p:txBody>
      </p:sp>
      <p:sp>
        <p:nvSpPr>
          <p:cNvPr id="6" name="TextBox 2"/>
          <p:cNvSpPr txBox="1"/>
          <p:nvPr/>
        </p:nvSpPr>
        <p:spPr>
          <a:xfrm>
            <a:off x="229661" y="967850"/>
            <a:ext cx="3345561" cy="409342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b="1" dirty="0" smtClean="0">
                <a:solidFill>
                  <a:prstClr val="black"/>
                </a:solidFill>
              </a:rPr>
              <a:t>Red blood cells</a:t>
            </a:r>
            <a:r>
              <a:rPr lang="en-US" sz="2000" dirty="0" smtClean="0">
                <a:solidFill>
                  <a:prstClr val="black"/>
                </a:solidFill>
              </a:rPr>
              <a:t> are made in bone marrow located in the </a:t>
            </a:r>
            <a:r>
              <a:rPr lang="en-US" sz="2000" dirty="0" err="1" smtClean="0">
                <a:solidFill>
                  <a:prstClr val="black"/>
                </a:solidFill>
              </a:rPr>
              <a:t>centre</a:t>
            </a:r>
            <a:r>
              <a:rPr lang="en-US" sz="2000" dirty="0" smtClean="0">
                <a:solidFill>
                  <a:prstClr val="black"/>
                </a:solidFill>
              </a:rPr>
              <a:t> of bones. Red blood cells contain a red-</a:t>
            </a:r>
            <a:r>
              <a:rPr lang="en-US" sz="2000" dirty="0" err="1" smtClean="0">
                <a:solidFill>
                  <a:prstClr val="black"/>
                </a:solidFill>
              </a:rPr>
              <a:t>coloured</a:t>
            </a:r>
            <a:r>
              <a:rPr lang="en-US" sz="2000" dirty="0" smtClean="0">
                <a:solidFill>
                  <a:prstClr val="black"/>
                </a:solidFill>
              </a:rPr>
              <a:t> chemical (or pigment) called </a:t>
            </a:r>
            <a:r>
              <a:rPr lang="en-US" sz="2000" b="1" dirty="0" err="1" smtClean="0">
                <a:solidFill>
                  <a:prstClr val="black"/>
                </a:solidFill>
              </a:rPr>
              <a:t>haemoglobin</a:t>
            </a:r>
            <a:r>
              <a:rPr lang="en-US" sz="2000" dirty="0" smtClean="0">
                <a:solidFill>
                  <a:prstClr val="black"/>
                </a:solidFill>
              </a:rPr>
              <a:t>. To make </a:t>
            </a:r>
            <a:r>
              <a:rPr lang="en-US" sz="2000" dirty="0" err="1" smtClean="0">
                <a:solidFill>
                  <a:prstClr val="black"/>
                </a:solidFill>
              </a:rPr>
              <a:t>haemoglobin</a:t>
            </a:r>
            <a:r>
              <a:rPr lang="en-US" sz="2000" dirty="0" smtClean="0">
                <a:solidFill>
                  <a:prstClr val="black"/>
                </a:solidFill>
              </a:rPr>
              <a:t> we need iron. Our blood contains huge numbers of red blood cells.</a:t>
            </a:r>
          </a:p>
          <a:p>
            <a:endParaRPr lang="en-US" sz="2000" dirty="0" smtClean="0">
              <a:solidFill>
                <a:prstClr val="black"/>
              </a:solidFill>
            </a:endParaRPr>
          </a:p>
          <a:p>
            <a:r>
              <a:rPr lang="en-US" sz="2000" dirty="0" err="1" smtClean="0">
                <a:solidFill>
                  <a:prstClr val="black"/>
                </a:solidFill>
              </a:rPr>
              <a:t>Haemoglobin</a:t>
            </a:r>
            <a:r>
              <a:rPr lang="en-US" sz="2000" dirty="0" smtClean="0">
                <a:solidFill>
                  <a:prstClr val="black"/>
                </a:solidFill>
              </a:rPr>
              <a:t>, and therefore red blood cells, carries oxygen. </a:t>
            </a:r>
            <a:endParaRPr lang="en-IE" sz="2000" dirty="0">
              <a:solidFill>
                <a:prstClr val="black"/>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0346" y="1095631"/>
            <a:ext cx="5277708" cy="3958281"/>
          </a:xfrm>
          <a:prstGeom prst="rect">
            <a:avLst/>
          </a:prstGeom>
        </p:spPr>
      </p:pic>
    </p:spTree>
    <p:extLst>
      <p:ext uri="{BB962C8B-B14F-4D97-AF65-F5344CB8AC3E}">
        <p14:creationId xmlns:p14="http://schemas.microsoft.com/office/powerpoint/2010/main" val="128176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The path of oxygen</a:t>
            </a:r>
          </a:p>
        </p:txBody>
      </p:sp>
      <p:sp>
        <p:nvSpPr>
          <p:cNvPr id="6" name="TextBox 2"/>
          <p:cNvSpPr txBox="1"/>
          <p:nvPr/>
        </p:nvSpPr>
        <p:spPr>
          <a:xfrm>
            <a:off x="229661" y="967850"/>
            <a:ext cx="3345561" cy="286232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dirty="0" smtClean="0">
                <a:solidFill>
                  <a:prstClr val="black"/>
                </a:solidFill>
              </a:rPr>
              <a:t>Oxygen </a:t>
            </a:r>
            <a:r>
              <a:rPr lang="en-US" sz="2000" dirty="0">
                <a:solidFill>
                  <a:prstClr val="black"/>
                </a:solidFill>
              </a:rPr>
              <a:t>enters our red blood cells in the </a:t>
            </a:r>
            <a:r>
              <a:rPr lang="en-US" sz="2000" dirty="0" smtClean="0">
                <a:solidFill>
                  <a:prstClr val="black"/>
                </a:solidFill>
              </a:rPr>
              <a:t>lungs. It </a:t>
            </a:r>
            <a:r>
              <a:rPr lang="en-US" sz="2000" dirty="0">
                <a:solidFill>
                  <a:prstClr val="black"/>
                </a:solidFill>
              </a:rPr>
              <a:t>attaches to </a:t>
            </a:r>
            <a:r>
              <a:rPr lang="en-US" sz="2000" dirty="0" err="1">
                <a:solidFill>
                  <a:prstClr val="black"/>
                </a:solidFill>
              </a:rPr>
              <a:t>haemoglobin</a:t>
            </a:r>
            <a:r>
              <a:rPr lang="en-US" sz="2000" dirty="0">
                <a:solidFill>
                  <a:prstClr val="black"/>
                </a:solidFill>
              </a:rPr>
              <a:t> in the red </a:t>
            </a:r>
            <a:r>
              <a:rPr lang="en-US" sz="2000" dirty="0" smtClean="0">
                <a:solidFill>
                  <a:prstClr val="black"/>
                </a:solidFill>
              </a:rPr>
              <a:t>blood cells</a:t>
            </a:r>
            <a:r>
              <a:rPr lang="en-US" sz="2000" dirty="0">
                <a:solidFill>
                  <a:prstClr val="black"/>
                </a:solidFill>
              </a:rPr>
              <a:t>. When blood reaches cells in other </a:t>
            </a:r>
            <a:r>
              <a:rPr lang="en-US" sz="2000" dirty="0" smtClean="0">
                <a:solidFill>
                  <a:prstClr val="black"/>
                </a:solidFill>
              </a:rPr>
              <a:t>parts of </a:t>
            </a:r>
            <a:r>
              <a:rPr lang="en-US" sz="2000" dirty="0">
                <a:solidFill>
                  <a:prstClr val="black"/>
                </a:solidFill>
              </a:rPr>
              <a:t>our body (such as our muscles or the brain</a:t>
            </a:r>
            <a:r>
              <a:rPr lang="en-US" sz="2000" dirty="0" smtClean="0">
                <a:solidFill>
                  <a:prstClr val="black"/>
                </a:solidFill>
              </a:rPr>
              <a:t>), </a:t>
            </a:r>
            <a:r>
              <a:rPr lang="en-US" sz="2000" dirty="0" err="1" smtClean="0">
                <a:solidFill>
                  <a:prstClr val="black"/>
                </a:solidFill>
              </a:rPr>
              <a:t>haemoglobin</a:t>
            </a:r>
            <a:r>
              <a:rPr lang="en-US" sz="2000" dirty="0" smtClean="0">
                <a:solidFill>
                  <a:prstClr val="black"/>
                </a:solidFill>
              </a:rPr>
              <a:t> </a:t>
            </a:r>
            <a:r>
              <a:rPr lang="en-US" sz="2000" dirty="0">
                <a:solidFill>
                  <a:prstClr val="black"/>
                </a:solidFill>
              </a:rPr>
              <a:t>releases the oxygen into these cells.</a:t>
            </a:r>
            <a:endParaRPr lang="en-IE" sz="2000" dirty="0">
              <a:solidFill>
                <a:prstClr val="black"/>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0346" y="1095631"/>
            <a:ext cx="5277708" cy="3958281"/>
          </a:xfrm>
          <a:prstGeom prst="rect">
            <a:avLst/>
          </a:prstGeom>
        </p:spPr>
      </p:pic>
    </p:spTree>
    <p:extLst>
      <p:ext uri="{BB962C8B-B14F-4D97-AF65-F5344CB8AC3E}">
        <p14:creationId xmlns:p14="http://schemas.microsoft.com/office/powerpoint/2010/main" val="166693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1"/>
          <p:cNvSpPr txBox="1"/>
          <p:nvPr/>
        </p:nvSpPr>
        <p:spPr>
          <a:xfrm>
            <a:off x="229661" y="444630"/>
            <a:ext cx="8552873"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solidFill>
                  <a:prstClr val="black"/>
                </a:solidFill>
              </a:rPr>
              <a:t>White blood cells</a:t>
            </a:r>
          </a:p>
        </p:txBody>
      </p:sp>
      <p:sp>
        <p:nvSpPr>
          <p:cNvPr id="6" name="TextBox 2"/>
          <p:cNvSpPr txBox="1"/>
          <p:nvPr/>
        </p:nvSpPr>
        <p:spPr>
          <a:xfrm>
            <a:off x="229661" y="967850"/>
            <a:ext cx="8683680" cy="193899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b="1" dirty="0" smtClean="0">
                <a:solidFill>
                  <a:prstClr val="black"/>
                </a:solidFill>
              </a:rPr>
              <a:t>White </a:t>
            </a:r>
            <a:r>
              <a:rPr lang="en-US" sz="2000" b="1" dirty="0">
                <a:solidFill>
                  <a:prstClr val="black"/>
                </a:solidFill>
              </a:rPr>
              <a:t>blood cells </a:t>
            </a:r>
            <a:r>
              <a:rPr lang="en-US" sz="2000" dirty="0">
                <a:solidFill>
                  <a:prstClr val="black"/>
                </a:solidFill>
              </a:rPr>
              <a:t>are also made in </a:t>
            </a:r>
            <a:r>
              <a:rPr lang="en-US" sz="2000" dirty="0" smtClean="0">
                <a:solidFill>
                  <a:prstClr val="black"/>
                </a:solidFill>
              </a:rPr>
              <a:t>bone marrow</a:t>
            </a:r>
            <a:r>
              <a:rPr lang="en-US" sz="2000" dirty="0">
                <a:solidFill>
                  <a:prstClr val="black"/>
                </a:solidFill>
              </a:rPr>
              <a:t>. White blood cells fight infection:</a:t>
            </a:r>
          </a:p>
          <a:p>
            <a:pPr marL="800100" lvl="1" indent="-342900">
              <a:buFont typeface="Courier New" panose="02070309020205020404" pitchFamily="49" charset="0"/>
              <a:buChar char="o"/>
            </a:pPr>
            <a:r>
              <a:rPr lang="en-US" sz="2000" dirty="0">
                <a:solidFill>
                  <a:prstClr val="black"/>
                </a:solidFill>
              </a:rPr>
              <a:t>Some white blood cells </a:t>
            </a:r>
            <a:r>
              <a:rPr lang="en-US" sz="2000" dirty="0" smtClean="0">
                <a:solidFill>
                  <a:prstClr val="black"/>
                </a:solidFill>
              </a:rPr>
              <a:t>surround micro-organisms </a:t>
            </a:r>
            <a:r>
              <a:rPr lang="en-US" sz="2000" dirty="0">
                <a:solidFill>
                  <a:prstClr val="black"/>
                </a:solidFill>
              </a:rPr>
              <a:t>(such as bacteria and viruses) and destroy them</a:t>
            </a:r>
          </a:p>
          <a:p>
            <a:pPr marL="800100" lvl="1" indent="-342900">
              <a:buFont typeface="Courier New" panose="02070309020205020404" pitchFamily="49" charset="0"/>
              <a:buChar char="o"/>
            </a:pPr>
            <a:r>
              <a:rPr lang="en-US" sz="2000" dirty="0">
                <a:solidFill>
                  <a:prstClr val="black"/>
                </a:solidFill>
              </a:rPr>
              <a:t>Other white blood cells form proteins called </a:t>
            </a:r>
            <a:r>
              <a:rPr lang="en-US" sz="2000" b="1" dirty="0">
                <a:solidFill>
                  <a:prstClr val="black"/>
                </a:solidFill>
              </a:rPr>
              <a:t>antibodies</a:t>
            </a:r>
            <a:r>
              <a:rPr lang="en-US" sz="2000" dirty="0">
                <a:solidFill>
                  <a:prstClr val="black"/>
                </a:solidFill>
              </a:rPr>
              <a:t>. Antibodies help to </a:t>
            </a:r>
            <a:r>
              <a:rPr lang="en-US" sz="2000" dirty="0" smtClean="0">
                <a:solidFill>
                  <a:prstClr val="black"/>
                </a:solidFill>
              </a:rPr>
              <a:t>destroy micro-organisms </a:t>
            </a:r>
            <a:r>
              <a:rPr lang="en-US" sz="2000" dirty="0">
                <a:solidFill>
                  <a:prstClr val="black"/>
                </a:solidFill>
              </a:rPr>
              <a:t>that have entered the body. Antibodies are very important in </a:t>
            </a:r>
            <a:r>
              <a:rPr lang="en-US" sz="2000" dirty="0" smtClean="0">
                <a:solidFill>
                  <a:prstClr val="black"/>
                </a:solidFill>
              </a:rPr>
              <a:t>fighting infection</a:t>
            </a:r>
            <a:r>
              <a:rPr lang="en-US" sz="2000" dirty="0">
                <a:solidFill>
                  <a:prstClr val="black"/>
                </a:solidFill>
              </a:rPr>
              <a:t>.</a:t>
            </a:r>
            <a:endParaRPr lang="en-IE" sz="2000" dirty="0">
              <a:solidFill>
                <a:prstClr val="black"/>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0545" y="3533598"/>
            <a:ext cx="3011988" cy="2902308"/>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661" y="3242104"/>
            <a:ext cx="3122076" cy="3077347"/>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0741" y="3497478"/>
            <a:ext cx="2690712" cy="2938428"/>
          </a:xfrm>
          <a:prstGeom prst="rect">
            <a:avLst/>
          </a:prstGeom>
        </p:spPr>
      </p:pic>
    </p:spTree>
    <p:extLst>
      <p:ext uri="{BB962C8B-B14F-4D97-AF65-F5344CB8AC3E}">
        <p14:creationId xmlns:p14="http://schemas.microsoft.com/office/powerpoint/2010/main" val="168723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additive="base">
                                        <p:cTn id="18"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1703</Words>
  <Application>Microsoft Office PowerPoint</Application>
  <PresentationFormat>On-screen Show (4:3)</PresentationFormat>
  <Paragraphs>162</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Smurfit Kappa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Gillett, Gearoid</cp:lastModifiedBy>
  <cp:revision>81</cp:revision>
  <dcterms:created xsi:type="dcterms:W3CDTF">2017-06-06T13:11:02Z</dcterms:created>
  <dcterms:modified xsi:type="dcterms:W3CDTF">2020-02-26T16:30:08Z</dcterms:modified>
</cp:coreProperties>
</file>